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77" r:id="rId5"/>
    <p:sldId id="276" r:id="rId6"/>
    <p:sldId id="275" r:id="rId7"/>
    <p:sldId id="262" r:id="rId8"/>
    <p:sldId id="284" r:id="rId9"/>
    <p:sldId id="285" r:id="rId10"/>
    <p:sldId id="286" r:id="rId11"/>
    <p:sldId id="287" r:id="rId12"/>
    <p:sldId id="288" r:id="rId13"/>
    <p:sldId id="289" r:id="rId14"/>
    <p:sldId id="290" r:id="rId15"/>
    <p:sldId id="291" r:id="rId16"/>
    <p:sldId id="292" r:id="rId17"/>
    <p:sldId id="293" r:id="rId18"/>
    <p:sldId id="260" r:id="rId19"/>
  </p:sldIdLst>
  <p:sldSz cx="9144000" cy="5143500" type="screen16x9"/>
  <p:notesSz cx="6858000" cy="9144000"/>
  <p:embeddedFontLst>
    <p:embeddedFont>
      <p:font typeface="Berlin Sans FB" panose="020E0602020502020306" pitchFamily="34" charset="0"/>
      <p:regular r:id="rId21"/>
      <p:bold r:id="rId22"/>
    </p:embeddedFont>
    <p:embeddedFont>
      <p:font typeface="Bell MT" panose="02020503060305020303" pitchFamily="18" charset="0"/>
      <p:regular r:id="rId23"/>
      <p:bold r:id="rId24"/>
      <p:italic r:id="rId25"/>
    </p:embeddedFont>
    <p:embeddedFont>
      <p:font typeface="Playfair Display" panose="020B060402020202020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B12F39-4F51-42E4-B5D5-CC3E60433E19}">
  <a:tblStyle styleId="{0BB12F39-4F51-42E4-B5D5-CC3E60433E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97" d="100"/>
          <a:sy n="97" d="100"/>
        </p:scale>
        <p:origin x="60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685800" y="1991825"/>
            <a:ext cx="6165600" cy="1159800"/>
          </a:xfrm>
          <a:prstGeom prst="rect">
            <a:avLst/>
          </a:prstGeom>
          <a:effectLst>
            <a:outerShdw blurRad="14288" dist="28575" dir="7560000" algn="bl" rotWithShape="0">
              <a:srgbClr val="351C75">
                <a:alpha val="23000"/>
              </a:srgbClr>
            </a:outerShdw>
          </a:effectLst>
        </p:spPr>
        <p:txBody>
          <a:bodyPr spcFirstLastPara="1" wrap="square" lIns="0" tIns="0" rIns="0" bIns="0"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3" name="Google Shape;23;p5"/>
          <p:cNvSpPr txBox="1">
            <a:spLocks noGrp="1"/>
          </p:cNvSpPr>
          <p:nvPr>
            <p:ph type="title"/>
          </p:nvPr>
        </p:nvSpPr>
        <p:spPr>
          <a:xfrm>
            <a:off x="1092425" y="1058825"/>
            <a:ext cx="6959100" cy="337200"/>
          </a:xfrm>
          <a:prstGeom prst="rect">
            <a:avLst/>
          </a:prstGeom>
        </p:spPr>
        <p:txBody>
          <a:bodyPr spcFirstLastPara="1" wrap="square" lIns="0" tIns="0" rIns="0" bIns="0" anchor="b" anchorCtr="0">
            <a:noAutofit/>
          </a:bodyPr>
          <a:lstStyle>
            <a:lvl1pPr lvl="0">
              <a:spcBef>
                <a:spcPts val="0"/>
              </a:spcBef>
              <a:spcAft>
                <a:spcPts val="0"/>
              </a:spcAft>
              <a:buClr>
                <a:schemeClr val="dk2"/>
              </a:buClr>
              <a:buSzPts val="1600"/>
              <a:buNone/>
              <a:defRPr>
                <a:solidFill>
                  <a:schemeClr val="dk2"/>
                </a:solidFill>
              </a:defRPr>
            </a:lvl1pPr>
            <a:lvl2pPr lvl="1">
              <a:spcBef>
                <a:spcPts val="0"/>
              </a:spcBef>
              <a:spcAft>
                <a:spcPts val="0"/>
              </a:spcAft>
              <a:buClr>
                <a:schemeClr val="dk2"/>
              </a:buClr>
              <a:buSzPts val="1600"/>
              <a:buNone/>
              <a:defRPr>
                <a:solidFill>
                  <a:schemeClr val="dk2"/>
                </a:solidFill>
              </a:defRPr>
            </a:lvl2pPr>
            <a:lvl3pPr lvl="2">
              <a:spcBef>
                <a:spcPts val="0"/>
              </a:spcBef>
              <a:spcAft>
                <a:spcPts val="0"/>
              </a:spcAft>
              <a:buClr>
                <a:schemeClr val="dk2"/>
              </a:buClr>
              <a:buSzPts val="1600"/>
              <a:buNone/>
              <a:defRPr>
                <a:solidFill>
                  <a:schemeClr val="dk2"/>
                </a:solidFill>
              </a:defRPr>
            </a:lvl3pPr>
            <a:lvl4pPr lvl="3">
              <a:spcBef>
                <a:spcPts val="0"/>
              </a:spcBef>
              <a:spcAft>
                <a:spcPts val="0"/>
              </a:spcAft>
              <a:buClr>
                <a:schemeClr val="dk2"/>
              </a:buClr>
              <a:buSzPts val="1600"/>
              <a:buNone/>
              <a:defRPr>
                <a:solidFill>
                  <a:schemeClr val="dk2"/>
                </a:solidFill>
              </a:defRPr>
            </a:lvl4pPr>
            <a:lvl5pPr lvl="4">
              <a:spcBef>
                <a:spcPts val="0"/>
              </a:spcBef>
              <a:spcAft>
                <a:spcPts val="0"/>
              </a:spcAft>
              <a:buClr>
                <a:schemeClr val="dk2"/>
              </a:buClr>
              <a:buSzPts val="1600"/>
              <a:buNone/>
              <a:defRPr>
                <a:solidFill>
                  <a:schemeClr val="dk2"/>
                </a:solidFill>
              </a:defRPr>
            </a:lvl5pPr>
            <a:lvl6pPr lvl="5">
              <a:spcBef>
                <a:spcPts val="0"/>
              </a:spcBef>
              <a:spcAft>
                <a:spcPts val="0"/>
              </a:spcAft>
              <a:buClr>
                <a:schemeClr val="dk2"/>
              </a:buClr>
              <a:buSzPts val="1600"/>
              <a:buNone/>
              <a:defRPr>
                <a:solidFill>
                  <a:schemeClr val="dk2"/>
                </a:solidFill>
              </a:defRPr>
            </a:lvl6pPr>
            <a:lvl7pPr lvl="6">
              <a:spcBef>
                <a:spcPts val="0"/>
              </a:spcBef>
              <a:spcAft>
                <a:spcPts val="0"/>
              </a:spcAft>
              <a:buClr>
                <a:schemeClr val="dk2"/>
              </a:buClr>
              <a:buSzPts val="1600"/>
              <a:buNone/>
              <a:defRPr>
                <a:solidFill>
                  <a:schemeClr val="dk2"/>
                </a:solidFill>
              </a:defRPr>
            </a:lvl7pPr>
            <a:lvl8pPr lvl="7">
              <a:spcBef>
                <a:spcPts val="0"/>
              </a:spcBef>
              <a:spcAft>
                <a:spcPts val="0"/>
              </a:spcAft>
              <a:buClr>
                <a:schemeClr val="dk2"/>
              </a:buClr>
              <a:buSzPts val="1600"/>
              <a:buNone/>
              <a:defRPr>
                <a:solidFill>
                  <a:schemeClr val="dk2"/>
                </a:solidFill>
              </a:defRPr>
            </a:lvl8pPr>
            <a:lvl9pPr lvl="8">
              <a:spcBef>
                <a:spcPts val="0"/>
              </a:spcBef>
              <a:spcAft>
                <a:spcPts val="0"/>
              </a:spcAft>
              <a:buClr>
                <a:schemeClr val="dk2"/>
              </a:buClr>
              <a:buSzPts val="1600"/>
              <a:buNone/>
              <a:defRPr>
                <a:solidFill>
                  <a:schemeClr val="dk2"/>
                </a:solidFill>
              </a:defRPr>
            </a:lvl9pPr>
          </a:lstStyle>
          <a:p>
            <a:endParaRPr/>
          </a:p>
        </p:txBody>
      </p:sp>
      <p:sp>
        <p:nvSpPr>
          <p:cNvPr id="24" name="Google Shape;24;p5"/>
          <p:cNvSpPr txBox="1">
            <a:spLocks noGrp="1"/>
          </p:cNvSpPr>
          <p:nvPr>
            <p:ph type="body" idx="1"/>
          </p:nvPr>
        </p:nvSpPr>
        <p:spPr>
          <a:xfrm>
            <a:off x="1092425" y="1617517"/>
            <a:ext cx="6959100" cy="23793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5" name="Google Shape;25;p5"/>
          <p:cNvSpPr txBox="1">
            <a:spLocks noGrp="1"/>
          </p:cNvSpPr>
          <p:nvPr>
            <p:ph type="sldNum" idx="12"/>
          </p:nvPr>
        </p:nvSpPr>
        <p:spPr>
          <a:xfrm>
            <a:off x="4297650" y="4417099"/>
            <a:ext cx="548700" cy="7263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26" name="Google Shape;26;p5"/>
          <p:cNvSpPr/>
          <p:nvPr/>
        </p:nvSpPr>
        <p:spPr>
          <a:xfrm>
            <a:off x="1092425" y="1530025"/>
            <a:ext cx="296700" cy="37200"/>
          </a:xfrm>
          <a:prstGeom prst="rect">
            <a:avLst/>
          </a:pr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7"/>
        <p:cNvGrpSpPr/>
        <p:nvPr/>
      </p:nvGrpSpPr>
      <p:grpSpPr>
        <a:xfrm>
          <a:off x="0" y="0"/>
          <a:ext cx="0" cy="0"/>
          <a:chOff x="0" y="0"/>
          <a:chExt cx="0" cy="0"/>
        </a:xfrm>
      </p:grpSpPr>
      <p:pic>
        <p:nvPicPr>
          <p:cNvPr id="28" name="Google Shape;28;p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6"/>
          <p:cNvSpPr txBox="1">
            <a:spLocks noGrp="1"/>
          </p:cNvSpPr>
          <p:nvPr>
            <p:ph type="title"/>
          </p:nvPr>
        </p:nvSpPr>
        <p:spPr>
          <a:xfrm>
            <a:off x="1092425" y="1058825"/>
            <a:ext cx="6959100" cy="337200"/>
          </a:xfrm>
          <a:prstGeom prst="rect">
            <a:avLst/>
          </a:prstGeom>
        </p:spPr>
        <p:txBody>
          <a:bodyPr spcFirstLastPara="1" wrap="square" lIns="0" tIns="0" rIns="0" bIns="0"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30" name="Google Shape;30;p6"/>
          <p:cNvSpPr txBox="1">
            <a:spLocks noGrp="1"/>
          </p:cNvSpPr>
          <p:nvPr>
            <p:ph type="body" idx="1"/>
          </p:nvPr>
        </p:nvSpPr>
        <p:spPr>
          <a:xfrm>
            <a:off x="1092425" y="1617525"/>
            <a:ext cx="3280800" cy="26175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1" name="Google Shape;31;p6"/>
          <p:cNvSpPr txBox="1">
            <a:spLocks noGrp="1"/>
          </p:cNvSpPr>
          <p:nvPr>
            <p:ph type="body" idx="2"/>
          </p:nvPr>
        </p:nvSpPr>
        <p:spPr>
          <a:xfrm>
            <a:off x="4770714" y="1617525"/>
            <a:ext cx="3280800" cy="26175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2" name="Google Shape;32;p6"/>
          <p:cNvSpPr txBox="1">
            <a:spLocks noGrp="1"/>
          </p:cNvSpPr>
          <p:nvPr>
            <p:ph type="sldNum" idx="12"/>
          </p:nvPr>
        </p:nvSpPr>
        <p:spPr>
          <a:xfrm>
            <a:off x="4297650" y="4417099"/>
            <a:ext cx="548700" cy="7263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33" name="Google Shape;33;p6"/>
          <p:cNvSpPr/>
          <p:nvPr/>
        </p:nvSpPr>
        <p:spPr>
          <a:xfrm>
            <a:off x="1092425" y="1530025"/>
            <a:ext cx="296700" cy="37200"/>
          </a:xfrm>
          <a:prstGeom prst="rect">
            <a:avLst/>
          </a:pr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 Shadow 1" type="blank">
  <p:cSld name="BLANK">
    <p:spTree>
      <p:nvGrpSpPr>
        <p:cNvPr id="1" name="Shape 52"/>
        <p:cNvGrpSpPr/>
        <p:nvPr/>
      </p:nvGrpSpPr>
      <p:grpSpPr>
        <a:xfrm>
          <a:off x="0" y="0"/>
          <a:ext cx="0" cy="0"/>
          <a:chOff x="0" y="0"/>
          <a:chExt cx="0" cy="0"/>
        </a:xfrm>
      </p:grpSpPr>
      <p:pic>
        <p:nvPicPr>
          <p:cNvPr id="53" name="Google Shape;53;p1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4" name="Google Shape;54;p10"/>
          <p:cNvSpPr txBox="1">
            <a:spLocks noGrp="1"/>
          </p:cNvSpPr>
          <p:nvPr>
            <p:ph type="sldNum" idx="12"/>
          </p:nvPr>
        </p:nvSpPr>
        <p:spPr>
          <a:xfrm>
            <a:off x="4297650" y="4417099"/>
            <a:ext cx="548700" cy="7263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Shadow 3">
  <p:cSld name="BLANK_1_1">
    <p:spTree>
      <p:nvGrpSpPr>
        <p:cNvPr id="1" name="Shape 58"/>
        <p:cNvGrpSpPr/>
        <p:nvPr/>
      </p:nvGrpSpPr>
      <p:grpSpPr>
        <a:xfrm>
          <a:off x="0" y="0"/>
          <a:ext cx="0" cy="0"/>
          <a:chOff x="0" y="0"/>
          <a:chExt cx="0" cy="0"/>
        </a:xfrm>
      </p:grpSpPr>
      <p:pic>
        <p:nvPicPr>
          <p:cNvPr id="59" name="Google Shape;59;p1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 name="Google Shape;60;p12"/>
          <p:cNvSpPr txBox="1">
            <a:spLocks noGrp="1"/>
          </p:cNvSpPr>
          <p:nvPr>
            <p:ph type="sldNum" idx="12"/>
          </p:nvPr>
        </p:nvSpPr>
        <p:spPr>
          <a:xfrm>
            <a:off x="4297650" y="4417099"/>
            <a:ext cx="548700" cy="726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50000">
              <a:srgbClr val="C96951"/>
            </a:gs>
            <a:gs pos="100000">
              <a:schemeClr val="accent2"/>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92425" y="1058825"/>
            <a:ext cx="6959100" cy="337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1pPr>
            <a:lvl2pPr lvl="1">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2pPr>
            <a:lvl3pPr lvl="2">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3pPr>
            <a:lvl4pPr lvl="3">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4pPr>
            <a:lvl5pPr lvl="4">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5pPr>
            <a:lvl6pPr lvl="5">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6pPr>
            <a:lvl7pPr lvl="6">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7pPr>
            <a:lvl8pPr lvl="7">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8pPr>
            <a:lvl9pPr lvl="8">
              <a:spcBef>
                <a:spcPts val="0"/>
              </a:spcBef>
              <a:spcAft>
                <a:spcPts val="0"/>
              </a:spcAft>
              <a:buClr>
                <a:schemeClr val="dk2"/>
              </a:buClr>
              <a:buSzPts val="1600"/>
              <a:buFont typeface="Playfair Display"/>
              <a:buNone/>
              <a:defRPr sz="1600" b="1">
                <a:solidFill>
                  <a:schemeClr val="dk2"/>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1092425" y="1617517"/>
            <a:ext cx="6959100" cy="2379300"/>
          </a:xfrm>
          <a:prstGeom prst="rect">
            <a:avLst/>
          </a:prstGeom>
          <a:noFill/>
          <a:ln>
            <a:noFill/>
          </a:ln>
        </p:spPr>
        <p:txBody>
          <a:bodyPr spcFirstLastPara="1" wrap="square" lIns="0" tIns="0" rIns="0" bIns="0" anchor="t" anchorCtr="0">
            <a:noAutofit/>
          </a:bodyPr>
          <a:lstStyle>
            <a:lvl1pPr marL="457200" lvl="0" indent="-381000">
              <a:lnSpc>
                <a:spcPct val="115000"/>
              </a:lnSpc>
              <a:spcBef>
                <a:spcPts val="600"/>
              </a:spcBef>
              <a:spcAft>
                <a:spcPts val="0"/>
              </a:spcAft>
              <a:buClr>
                <a:schemeClr val="lt2"/>
              </a:buClr>
              <a:buSzPts val="2400"/>
              <a:buFont typeface="Playfair Display"/>
              <a:buChar char="⋄"/>
              <a:defRPr sz="2400">
                <a:solidFill>
                  <a:schemeClr val="dk1"/>
                </a:solidFill>
                <a:latin typeface="Playfair Display"/>
                <a:ea typeface="Playfair Display"/>
                <a:cs typeface="Playfair Display"/>
                <a:sym typeface="Playfair Display"/>
              </a:defRPr>
            </a:lvl1pPr>
            <a:lvl2pPr marL="914400" lvl="1" indent="-381000">
              <a:lnSpc>
                <a:spcPct val="115000"/>
              </a:lnSpc>
              <a:spcBef>
                <a:spcPts val="0"/>
              </a:spcBef>
              <a:spcAft>
                <a:spcPts val="0"/>
              </a:spcAft>
              <a:buClr>
                <a:schemeClr val="lt2"/>
              </a:buClr>
              <a:buSzPts val="2400"/>
              <a:buFont typeface="Playfair Display"/>
              <a:buChar char="⋄"/>
              <a:defRPr sz="2400">
                <a:solidFill>
                  <a:schemeClr val="dk1"/>
                </a:solidFill>
                <a:latin typeface="Playfair Display"/>
                <a:ea typeface="Playfair Display"/>
                <a:cs typeface="Playfair Display"/>
                <a:sym typeface="Playfair Display"/>
              </a:defRPr>
            </a:lvl2pPr>
            <a:lvl3pPr marL="1371600" lvl="2" indent="-381000">
              <a:lnSpc>
                <a:spcPct val="115000"/>
              </a:lnSpc>
              <a:spcBef>
                <a:spcPts val="0"/>
              </a:spcBef>
              <a:spcAft>
                <a:spcPts val="0"/>
              </a:spcAft>
              <a:buClr>
                <a:schemeClr val="lt2"/>
              </a:buClr>
              <a:buSzPts val="2400"/>
              <a:buFont typeface="Playfair Display"/>
              <a:buChar char="⋄"/>
              <a:defRPr sz="2400">
                <a:solidFill>
                  <a:schemeClr val="dk1"/>
                </a:solidFill>
                <a:latin typeface="Playfair Display"/>
                <a:ea typeface="Playfair Display"/>
                <a:cs typeface="Playfair Display"/>
                <a:sym typeface="Playfair Display"/>
              </a:defRPr>
            </a:lvl3pPr>
            <a:lvl4pPr marL="1828800" lvl="3" indent="-381000">
              <a:lnSpc>
                <a:spcPct val="115000"/>
              </a:lnSpc>
              <a:spcBef>
                <a:spcPts val="0"/>
              </a:spcBef>
              <a:spcAft>
                <a:spcPts val="0"/>
              </a:spcAft>
              <a:buClr>
                <a:schemeClr val="lt2"/>
              </a:buClr>
              <a:buSzPts val="2400"/>
              <a:buFont typeface="Playfair Display"/>
              <a:buChar char="⋄"/>
              <a:defRPr sz="2400">
                <a:solidFill>
                  <a:schemeClr val="dk1"/>
                </a:solidFill>
                <a:latin typeface="Playfair Display"/>
                <a:ea typeface="Playfair Display"/>
                <a:cs typeface="Playfair Display"/>
                <a:sym typeface="Playfair Display"/>
              </a:defRPr>
            </a:lvl4pPr>
            <a:lvl5pPr marL="2286000" lvl="4" indent="-381000">
              <a:lnSpc>
                <a:spcPct val="115000"/>
              </a:lnSpc>
              <a:spcBef>
                <a:spcPts val="0"/>
              </a:spcBef>
              <a:spcAft>
                <a:spcPts val="0"/>
              </a:spcAft>
              <a:buClr>
                <a:schemeClr val="lt2"/>
              </a:buClr>
              <a:buSzPts val="2400"/>
              <a:buFont typeface="Playfair Display"/>
              <a:buChar char="⋄"/>
              <a:defRPr sz="2400">
                <a:solidFill>
                  <a:schemeClr val="dk1"/>
                </a:solidFill>
                <a:latin typeface="Playfair Display"/>
                <a:ea typeface="Playfair Display"/>
                <a:cs typeface="Playfair Display"/>
                <a:sym typeface="Playfair Display"/>
              </a:defRPr>
            </a:lvl5pPr>
            <a:lvl6pPr marL="2743200" lvl="5" indent="-381000">
              <a:lnSpc>
                <a:spcPct val="115000"/>
              </a:lnSpc>
              <a:spcBef>
                <a:spcPts val="0"/>
              </a:spcBef>
              <a:spcAft>
                <a:spcPts val="0"/>
              </a:spcAft>
              <a:buClr>
                <a:schemeClr val="dk1"/>
              </a:buClr>
              <a:buSzPts val="2400"/>
              <a:buFont typeface="Playfair Display"/>
              <a:buChar char="■"/>
              <a:defRPr sz="2400">
                <a:solidFill>
                  <a:schemeClr val="dk1"/>
                </a:solidFill>
                <a:latin typeface="Playfair Display"/>
                <a:ea typeface="Playfair Display"/>
                <a:cs typeface="Playfair Display"/>
                <a:sym typeface="Playfair Display"/>
              </a:defRPr>
            </a:lvl6pPr>
            <a:lvl7pPr marL="3200400" lvl="6" indent="-381000">
              <a:lnSpc>
                <a:spcPct val="115000"/>
              </a:lnSpc>
              <a:spcBef>
                <a:spcPts val="0"/>
              </a:spcBef>
              <a:spcAft>
                <a:spcPts val="0"/>
              </a:spcAft>
              <a:buClr>
                <a:schemeClr val="dk1"/>
              </a:buClr>
              <a:buSzPts val="2400"/>
              <a:buFont typeface="Playfair Display"/>
              <a:buChar char="●"/>
              <a:defRPr sz="2400">
                <a:solidFill>
                  <a:schemeClr val="dk1"/>
                </a:solidFill>
                <a:latin typeface="Playfair Display"/>
                <a:ea typeface="Playfair Display"/>
                <a:cs typeface="Playfair Display"/>
                <a:sym typeface="Playfair Display"/>
              </a:defRPr>
            </a:lvl7pPr>
            <a:lvl8pPr marL="3657600" lvl="7" indent="-381000">
              <a:lnSpc>
                <a:spcPct val="115000"/>
              </a:lnSpc>
              <a:spcBef>
                <a:spcPts val="0"/>
              </a:spcBef>
              <a:spcAft>
                <a:spcPts val="0"/>
              </a:spcAft>
              <a:buClr>
                <a:schemeClr val="dk1"/>
              </a:buClr>
              <a:buSzPts val="2400"/>
              <a:buFont typeface="Playfair Display"/>
              <a:buChar char="○"/>
              <a:defRPr sz="2400">
                <a:solidFill>
                  <a:schemeClr val="dk1"/>
                </a:solidFill>
                <a:latin typeface="Playfair Display"/>
                <a:ea typeface="Playfair Display"/>
                <a:cs typeface="Playfair Display"/>
                <a:sym typeface="Playfair Display"/>
              </a:defRPr>
            </a:lvl8pPr>
            <a:lvl9pPr marL="4114800" lvl="8" indent="-381000">
              <a:lnSpc>
                <a:spcPct val="115000"/>
              </a:lnSpc>
              <a:spcBef>
                <a:spcPts val="0"/>
              </a:spcBef>
              <a:spcAft>
                <a:spcPts val="0"/>
              </a:spcAft>
              <a:buClr>
                <a:schemeClr val="dk1"/>
              </a:buClr>
              <a:buSzPts val="2400"/>
              <a:buFont typeface="Playfair Display"/>
              <a:buChar char="■"/>
              <a:defRPr sz="2400">
                <a:solidFill>
                  <a:schemeClr val="dk1"/>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4297650" y="4417099"/>
            <a:ext cx="548700" cy="726300"/>
          </a:xfrm>
          <a:prstGeom prst="rect">
            <a:avLst/>
          </a:prstGeom>
          <a:noFill/>
          <a:ln>
            <a:noFill/>
          </a:ln>
        </p:spPr>
        <p:txBody>
          <a:bodyPr spcFirstLastPara="1" wrap="square" lIns="0" tIns="0" rIns="0" bIns="0" anchor="ctr" anchorCtr="0">
            <a:noAutofit/>
          </a:bodyPr>
          <a:lstStyle>
            <a:lvl1pPr lvl="0" algn="ctr">
              <a:buNone/>
              <a:defRPr sz="1300">
                <a:solidFill>
                  <a:schemeClr val="lt1"/>
                </a:solidFill>
                <a:latin typeface="Playfair Display"/>
                <a:ea typeface="Playfair Display"/>
                <a:cs typeface="Playfair Display"/>
                <a:sym typeface="Playfair Display"/>
              </a:defRPr>
            </a:lvl1pPr>
            <a:lvl2pPr lvl="1" algn="ctr">
              <a:buNone/>
              <a:defRPr sz="1300">
                <a:solidFill>
                  <a:schemeClr val="lt1"/>
                </a:solidFill>
                <a:latin typeface="Playfair Display"/>
                <a:ea typeface="Playfair Display"/>
                <a:cs typeface="Playfair Display"/>
                <a:sym typeface="Playfair Display"/>
              </a:defRPr>
            </a:lvl2pPr>
            <a:lvl3pPr lvl="2" algn="ctr">
              <a:buNone/>
              <a:defRPr sz="1300">
                <a:solidFill>
                  <a:schemeClr val="lt1"/>
                </a:solidFill>
                <a:latin typeface="Playfair Display"/>
                <a:ea typeface="Playfair Display"/>
                <a:cs typeface="Playfair Display"/>
                <a:sym typeface="Playfair Display"/>
              </a:defRPr>
            </a:lvl3pPr>
            <a:lvl4pPr lvl="3" algn="ctr">
              <a:buNone/>
              <a:defRPr sz="1300">
                <a:solidFill>
                  <a:schemeClr val="lt1"/>
                </a:solidFill>
                <a:latin typeface="Playfair Display"/>
                <a:ea typeface="Playfair Display"/>
                <a:cs typeface="Playfair Display"/>
                <a:sym typeface="Playfair Display"/>
              </a:defRPr>
            </a:lvl4pPr>
            <a:lvl5pPr lvl="4" algn="ctr">
              <a:buNone/>
              <a:defRPr sz="1300">
                <a:solidFill>
                  <a:schemeClr val="lt1"/>
                </a:solidFill>
                <a:latin typeface="Playfair Display"/>
                <a:ea typeface="Playfair Display"/>
                <a:cs typeface="Playfair Display"/>
                <a:sym typeface="Playfair Display"/>
              </a:defRPr>
            </a:lvl5pPr>
            <a:lvl6pPr lvl="5" algn="ctr">
              <a:buNone/>
              <a:defRPr sz="1300">
                <a:solidFill>
                  <a:schemeClr val="lt1"/>
                </a:solidFill>
                <a:latin typeface="Playfair Display"/>
                <a:ea typeface="Playfair Display"/>
                <a:cs typeface="Playfair Display"/>
                <a:sym typeface="Playfair Display"/>
              </a:defRPr>
            </a:lvl6pPr>
            <a:lvl7pPr lvl="6" algn="ctr">
              <a:buNone/>
              <a:defRPr sz="1300">
                <a:solidFill>
                  <a:schemeClr val="lt1"/>
                </a:solidFill>
                <a:latin typeface="Playfair Display"/>
                <a:ea typeface="Playfair Display"/>
                <a:cs typeface="Playfair Display"/>
                <a:sym typeface="Playfair Display"/>
              </a:defRPr>
            </a:lvl7pPr>
            <a:lvl8pPr lvl="7" algn="ctr">
              <a:buNone/>
              <a:defRPr sz="1300">
                <a:solidFill>
                  <a:schemeClr val="lt1"/>
                </a:solidFill>
                <a:latin typeface="Playfair Display"/>
                <a:ea typeface="Playfair Display"/>
                <a:cs typeface="Playfair Display"/>
                <a:sym typeface="Playfair Display"/>
              </a:defRPr>
            </a:lvl8pPr>
            <a:lvl9pPr lvl="8" algn="ctr">
              <a:buNone/>
              <a:defRPr sz="1300">
                <a:solidFill>
                  <a:schemeClr val="lt1"/>
                </a:solidFill>
                <a:latin typeface="Playfair Display"/>
                <a:ea typeface="Playfair Display"/>
                <a:cs typeface="Playfair Display"/>
                <a:sym typeface="Playfair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6"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e-journal.unair.ac.id/RLJ/article/view/12498"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685800" y="1991825"/>
            <a:ext cx="6165600" cy="1159800"/>
          </a:xfrm>
          <a:prstGeom prst="rect">
            <a:avLst/>
          </a:prstGeom>
        </p:spPr>
        <p:txBody>
          <a:bodyPr spcFirstLastPara="1" wrap="square" lIns="0" tIns="0" rIns="0" bIns="0" anchor="ctr" anchorCtr="0">
            <a:noAutofit/>
          </a:bodyPr>
          <a:lstStyle/>
          <a:p>
            <a:r>
              <a:rPr lang="id-ID" sz="3600" b="0" i="1" dirty="0">
                <a:latin typeface="Bell MT" panose="02020503060305020303" pitchFamily="18" charset="0"/>
              </a:rPr>
              <a:t>“Preventive and Currative Efforts in Archive Management Planning for the Treath of Natural Disaster in Indonesia”</a:t>
            </a:r>
            <a:br>
              <a:rPr lang="id-ID" sz="3600" b="0" i="1" dirty="0">
                <a:latin typeface="Bell MT" panose="02020503060305020303" pitchFamily="18" charset="0"/>
              </a:rPr>
            </a:br>
            <a:endParaRPr sz="3600" b="0" i="1" dirty="0">
              <a:latin typeface="Bell MT" panose="02020503060305020303"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2425" y="1250731"/>
            <a:ext cx="6959100" cy="2746086"/>
          </a:xfrm>
        </p:spPr>
        <p:txBody>
          <a:bodyPr/>
          <a:lstStyle/>
          <a:p>
            <a:pPr algn="just">
              <a:buFont typeface="Arial" pitchFamily="34" charset="0"/>
              <a:buChar char="•"/>
            </a:pPr>
            <a:r>
              <a:rPr lang="id-ID" sz="1400" b="1" dirty="0">
                <a:solidFill>
                  <a:schemeClr val="bg2"/>
                </a:solidFill>
                <a:latin typeface="Berlin Sans FB" panose="020E0602020502020306" pitchFamily="34" charset="0"/>
                <a:cs typeface="Aldhabi" pitchFamily="2" charset="-78"/>
              </a:rPr>
              <a:t>Upaya Kuratif </a:t>
            </a:r>
            <a:r>
              <a:rPr lang="id-ID" sz="1400" b="1" dirty="0" smtClean="0">
                <a:solidFill>
                  <a:schemeClr val="bg2"/>
                </a:solidFill>
                <a:latin typeface="Berlin Sans FB" panose="020E0602020502020306" pitchFamily="34" charset="0"/>
                <a:cs typeface="Aldhabi" pitchFamily="2" charset="-78"/>
              </a:rPr>
              <a:t>Arsip</a:t>
            </a:r>
            <a:endParaRPr lang="en-US" sz="1400" b="1" dirty="0" smtClean="0">
              <a:solidFill>
                <a:schemeClr val="bg2"/>
              </a:solidFill>
              <a:latin typeface="Berlin Sans FB" panose="020E0602020502020306" pitchFamily="34" charset="0"/>
              <a:cs typeface="Aldhabi" pitchFamily="2" charset="-78"/>
            </a:endParaRPr>
          </a:p>
          <a:p>
            <a:pPr algn="just">
              <a:buFont typeface="Arial" pitchFamily="34" charset="0"/>
              <a:buChar char="•"/>
            </a:pPr>
            <a:endParaRPr lang="id-ID" sz="1400" b="1" dirty="0">
              <a:solidFill>
                <a:schemeClr val="bg2"/>
              </a:solidFill>
              <a:latin typeface="Berlin Sans FB" panose="020E0602020502020306" pitchFamily="34" charset="0"/>
              <a:cs typeface="Aldhabi" pitchFamily="2" charset="-78"/>
            </a:endParaRPr>
          </a:p>
          <a:p>
            <a:pPr marL="76200" indent="0" algn="just">
              <a:buNone/>
            </a:pPr>
            <a:r>
              <a:rPr lang="id-ID" sz="1400" dirty="0">
                <a:solidFill>
                  <a:schemeClr val="bg2"/>
                </a:solidFill>
                <a:latin typeface="Berlin Sans FB" panose="020E0602020502020306" pitchFamily="34" charset="0"/>
                <a:cs typeface="Aldhabi" pitchFamily="2" charset="-78"/>
              </a:rPr>
              <a:t>Pelesatarian arsip yang diperbaiki atau pemeliharaan arsip seperti mulai dari kondisi rusak sehingga memperpanjang umur arsip. Pelestarian ini dapat dilakukan dengan beberapa cara menurut Zega (2014), yaitu </a:t>
            </a:r>
            <a:r>
              <a:rPr lang="id-ID" sz="1400" dirty="0" smtClean="0">
                <a:solidFill>
                  <a:schemeClr val="bg2"/>
                </a:solidFill>
                <a:latin typeface="Berlin Sans FB" panose="020E0602020502020306" pitchFamily="34" charset="0"/>
                <a:cs typeface="Aldhabi" pitchFamily="2" charset="-78"/>
              </a:rPr>
              <a:t>:</a:t>
            </a:r>
            <a:endParaRPr lang="en-US" sz="1400" dirty="0" smtClean="0">
              <a:solidFill>
                <a:schemeClr val="bg2"/>
              </a:solidFill>
              <a:latin typeface="Berlin Sans FB" panose="020E0602020502020306" pitchFamily="34" charset="0"/>
              <a:cs typeface="Aldhabi" pitchFamily="2" charset="-78"/>
            </a:endParaRPr>
          </a:p>
          <a:p>
            <a:pPr marL="76200" indent="0" algn="just">
              <a:buNone/>
            </a:pPr>
            <a:endParaRPr lang="id-ID" sz="1400" dirty="0">
              <a:solidFill>
                <a:schemeClr val="bg2"/>
              </a:solidFill>
              <a:latin typeface="Berlin Sans FB" panose="020E0602020502020306" pitchFamily="34" charset="0"/>
              <a:cs typeface="Aldhabi" pitchFamily="2" charset="-78"/>
            </a:endParaRPr>
          </a:p>
          <a:p>
            <a:pPr marL="0" indent="0" algn="just">
              <a:buNone/>
            </a:pPr>
            <a:r>
              <a:rPr lang="en-US" sz="1400" dirty="0" smtClean="0">
                <a:solidFill>
                  <a:schemeClr val="bg2"/>
                </a:solidFill>
                <a:latin typeface="Berlin Sans FB" panose="020E0602020502020306" pitchFamily="34" charset="0"/>
                <a:cs typeface="Aldhabi" pitchFamily="2" charset="-78"/>
              </a:rPr>
              <a:t>1. </a:t>
            </a:r>
            <a:r>
              <a:rPr lang="id-ID" sz="1400" dirty="0" smtClean="0">
                <a:solidFill>
                  <a:schemeClr val="bg2"/>
                </a:solidFill>
                <a:latin typeface="Berlin Sans FB" panose="020E0602020502020306" pitchFamily="34" charset="0"/>
                <a:cs typeface="Aldhabi" pitchFamily="2" charset="-78"/>
              </a:rPr>
              <a:t>Arsip </a:t>
            </a:r>
            <a:r>
              <a:rPr lang="id-ID" sz="1400" dirty="0">
                <a:solidFill>
                  <a:schemeClr val="bg2"/>
                </a:solidFill>
                <a:latin typeface="Berlin Sans FB" panose="020E0602020502020306" pitchFamily="34" charset="0"/>
                <a:cs typeface="Aldhabi" pitchFamily="2" charset="-78"/>
              </a:rPr>
              <a:t>laminasi </a:t>
            </a:r>
          </a:p>
          <a:p>
            <a:pPr marL="0" indent="0" algn="just">
              <a:buNone/>
            </a:pPr>
            <a:r>
              <a:rPr lang="id-ID" sz="1400" dirty="0" smtClean="0">
                <a:solidFill>
                  <a:schemeClr val="bg2"/>
                </a:solidFill>
                <a:latin typeface="Berlin Sans FB" panose="020E0602020502020306" pitchFamily="34" charset="0"/>
                <a:cs typeface="Aldhabi" pitchFamily="2" charset="-78"/>
              </a:rPr>
              <a:t>Kegiatan </a:t>
            </a:r>
            <a:r>
              <a:rPr lang="id-ID" sz="1400" dirty="0">
                <a:solidFill>
                  <a:schemeClr val="bg2"/>
                </a:solidFill>
                <a:latin typeface="Berlin Sans FB" panose="020E0602020502020306" pitchFamily="34" charset="0"/>
                <a:cs typeface="Aldhabi" pitchFamily="2" charset="-78"/>
              </a:rPr>
              <a:t>perbaikan atau pemulihan fisik konvensional karena air. Laminasi dilakukan dengan menambal kertas arsip yang robek atau rusak dengan menggunakan lem Jepang.</a:t>
            </a: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12144098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2425" y="1292772"/>
            <a:ext cx="6959100" cy="2704045"/>
          </a:xfrm>
        </p:spPr>
        <p:txBody>
          <a:bodyPr/>
          <a:lstStyle/>
          <a:p>
            <a:pPr marL="0" indent="0" algn="just">
              <a:buNone/>
            </a:pPr>
            <a:r>
              <a:rPr lang="id-ID" sz="1400" dirty="0">
                <a:solidFill>
                  <a:schemeClr val="bg2"/>
                </a:solidFill>
                <a:latin typeface="Berlin Sans FB" panose="020E0602020502020306" pitchFamily="34" charset="0"/>
                <a:cs typeface="Aldhabi" pitchFamily="2" charset="-78"/>
              </a:rPr>
              <a:t>2. Enkapsulasi Arsip</a:t>
            </a:r>
          </a:p>
          <a:p>
            <a:pPr marL="0" indent="0" algn="just">
              <a:buNone/>
            </a:pPr>
            <a:r>
              <a:rPr lang="id-ID" sz="1400" dirty="0" smtClean="0">
                <a:solidFill>
                  <a:schemeClr val="bg2"/>
                </a:solidFill>
                <a:latin typeface="Berlin Sans FB" panose="020E0602020502020306" pitchFamily="34" charset="0"/>
                <a:cs typeface="Aldhabi" pitchFamily="2" charset="-78"/>
              </a:rPr>
              <a:t>Pemeliharaan </a:t>
            </a:r>
            <a:r>
              <a:rPr lang="id-ID" sz="1400" dirty="0">
                <a:solidFill>
                  <a:schemeClr val="bg2"/>
                </a:solidFill>
                <a:latin typeface="Berlin Sans FB" panose="020E0602020502020306" pitchFamily="34" charset="0"/>
                <a:cs typeface="Aldhabi" pitchFamily="2" charset="-78"/>
              </a:rPr>
              <a:t>arsip pengguna dengan setiap set teknik arsip ditutup oleh delapan lembar plastik polyester dengan cara ditempelkan menggunakan double tip. Tujuannya untuk melindungi fisik arsip</a:t>
            </a:r>
            <a:r>
              <a:rPr lang="id-ID" sz="1400" dirty="0" smtClean="0">
                <a:solidFill>
                  <a:schemeClr val="bg2"/>
                </a:solidFill>
                <a:latin typeface="Berlin Sans FB" panose="020E0602020502020306" pitchFamily="34" charset="0"/>
                <a:cs typeface="Aldhabi" pitchFamily="2" charset="-78"/>
              </a:rPr>
              <a:t>.</a:t>
            </a:r>
            <a:endParaRPr lang="en-US" sz="1400" dirty="0" smtClean="0">
              <a:solidFill>
                <a:schemeClr val="bg2"/>
              </a:solidFill>
              <a:latin typeface="Berlin Sans FB" panose="020E0602020502020306" pitchFamily="34" charset="0"/>
              <a:cs typeface="Aldhabi" pitchFamily="2" charset="-78"/>
            </a:endParaRPr>
          </a:p>
          <a:p>
            <a:pPr marL="0" indent="0" algn="just">
              <a:buNone/>
            </a:pPr>
            <a:endParaRPr lang="id-ID" sz="1400" dirty="0">
              <a:solidFill>
                <a:schemeClr val="bg2"/>
              </a:solidFill>
              <a:latin typeface="Berlin Sans FB" panose="020E0602020502020306" pitchFamily="34" charset="0"/>
              <a:cs typeface="Aldhabi" pitchFamily="2" charset="-78"/>
            </a:endParaRPr>
          </a:p>
          <a:p>
            <a:pPr marL="0" indent="0" algn="just">
              <a:buNone/>
            </a:pPr>
            <a:r>
              <a:rPr lang="id-ID" sz="1400" dirty="0">
                <a:solidFill>
                  <a:schemeClr val="bg2"/>
                </a:solidFill>
                <a:latin typeface="Berlin Sans FB" panose="020E0602020502020306" pitchFamily="34" charset="0"/>
                <a:cs typeface="Aldhabi" pitchFamily="2" charset="-78"/>
              </a:rPr>
              <a:t>3. Reproduksi Catatan</a:t>
            </a:r>
          </a:p>
          <a:p>
            <a:pPr marL="0" indent="0" algn="just">
              <a:buNone/>
            </a:pPr>
            <a:r>
              <a:rPr lang="id-ID" sz="1400" dirty="0" smtClean="0">
                <a:solidFill>
                  <a:schemeClr val="bg2"/>
                </a:solidFill>
                <a:latin typeface="Berlin Sans FB" panose="020E0602020502020306" pitchFamily="34" charset="0"/>
                <a:cs typeface="Aldhabi" pitchFamily="2" charset="-78"/>
              </a:rPr>
              <a:t>Dilakukan </a:t>
            </a:r>
            <a:r>
              <a:rPr lang="id-ID" sz="1400" dirty="0">
                <a:solidFill>
                  <a:schemeClr val="bg2"/>
                </a:solidFill>
                <a:latin typeface="Berlin Sans FB" panose="020E0602020502020306" pitchFamily="34" charset="0"/>
                <a:cs typeface="Aldhabi" pitchFamily="2" charset="-78"/>
              </a:rPr>
              <a:t>dengan menciptakan kembali arsip ke media lain. Dengan digitalisasi, yaitu arsip dalam bentuk softfile. Tujuannya untuk membuat cadangan file.</a:t>
            </a:r>
            <a:endParaRPr lang="en-US" sz="1400" dirty="0">
              <a:solidFill>
                <a:schemeClr val="bg2"/>
              </a:solidFill>
              <a:latin typeface="Berlin Sans FB" panose="020E0602020502020306" pitchFamily="34" charset="0"/>
              <a:cs typeface="Aldhabi" pitchFamily="2" charset="-78"/>
            </a:endParaRPr>
          </a:p>
          <a:p>
            <a:endParaRPr lang="en-US" sz="1400" dirty="0">
              <a:latin typeface="Berlin Sans FB" panose="020E0602020502020306" pitchFamily="34" charset="0"/>
            </a:endParaRPr>
          </a:p>
        </p:txBody>
      </p:sp>
    </p:spTree>
    <p:extLst>
      <p:ext uri="{BB962C8B-B14F-4D97-AF65-F5344CB8AC3E}">
        <p14:creationId xmlns:p14="http://schemas.microsoft.com/office/powerpoint/2010/main" val="32855326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2425" y="1198179"/>
            <a:ext cx="6959100" cy="2984938"/>
          </a:xfrm>
        </p:spPr>
        <p:txBody>
          <a:bodyPr/>
          <a:lstStyle/>
          <a:p>
            <a:pPr marL="76200" indent="0" algn="just">
              <a:buNone/>
            </a:pPr>
            <a:r>
              <a:rPr lang="id-ID" sz="1400" dirty="0">
                <a:solidFill>
                  <a:schemeClr val="bg2"/>
                </a:solidFill>
                <a:latin typeface="Berlin Sans FB" panose="020E0602020502020306" pitchFamily="34" charset="0"/>
                <a:cs typeface="Aldhabi" pitchFamily="2" charset="-78"/>
              </a:rPr>
              <a:t>Menurut Arifin, pelestarian kuratif melalui tiga metode </a:t>
            </a:r>
            <a:r>
              <a:rPr lang="id-ID" sz="1400" dirty="0" smtClean="0">
                <a:solidFill>
                  <a:schemeClr val="bg2"/>
                </a:solidFill>
                <a:latin typeface="Berlin Sans FB" panose="020E0602020502020306" pitchFamily="34" charset="0"/>
                <a:cs typeface="Aldhabi" pitchFamily="2" charset="-78"/>
              </a:rPr>
              <a:t>:</a:t>
            </a:r>
            <a:endParaRPr lang="en-US" sz="1400" dirty="0" smtClean="0">
              <a:solidFill>
                <a:schemeClr val="bg2"/>
              </a:solidFill>
              <a:latin typeface="Berlin Sans FB" panose="020E0602020502020306" pitchFamily="34" charset="0"/>
              <a:cs typeface="Aldhabi" pitchFamily="2" charset="-78"/>
            </a:endParaRPr>
          </a:p>
          <a:p>
            <a:pPr marL="76200" indent="0" algn="just">
              <a:buNone/>
            </a:pPr>
            <a:endParaRPr lang="id-ID" sz="1400" dirty="0">
              <a:solidFill>
                <a:schemeClr val="bg2"/>
              </a:solidFill>
              <a:latin typeface="Berlin Sans FB" panose="020E0602020502020306" pitchFamily="34" charset="0"/>
              <a:cs typeface="Aldhabi" pitchFamily="2" charset="-78"/>
            </a:endParaRP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Metode leafcasting, digunakan untuk mengembalikan arsip dengann menggunakan alat yang dsebut leafcasting</a:t>
            </a:r>
            <a:r>
              <a:rPr lang="id-ID" sz="1400" dirty="0" smtClean="0">
                <a:solidFill>
                  <a:schemeClr val="bg2"/>
                </a:solidFill>
                <a:latin typeface="Berlin Sans FB" panose="020E0602020502020306" pitchFamily="34" charset="0"/>
                <a:cs typeface="Aldhabi" pitchFamily="2" charset="-78"/>
              </a:rPr>
              <a:t>.</a:t>
            </a:r>
            <a:endParaRPr lang="id-ID" sz="1400" dirty="0">
              <a:solidFill>
                <a:schemeClr val="bg2"/>
              </a:solidFill>
              <a:latin typeface="Berlin Sans FB" panose="020E0602020502020306" pitchFamily="34" charset="0"/>
              <a:cs typeface="Aldhabi" pitchFamily="2" charset="-78"/>
            </a:endParaRP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Metode konvensional laurnasi, berguna untuk memeperkuat arsip. Metode ini digunakan untuk mengembalikan semua jenis arsip, membedakan ukuran arsip , jenis tinta dan kerapuhan</a:t>
            </a:r>
            <a:r>
              <a:rPr lang="id-ID" sz="1400" dirty="0" smtClean="0">
                <a:solidFill>
                  <a:schemeClr val="bg2"/>
                </a:solidFill>
                <a:latin typeface="Berlin Sans FB" panose="020E0602020502020306" pitchFamily="34" charset="0"/>
                <a:cs typeface="Aldhabi" pitchFamily="2" charset="-78"/>
              </a:rPr>
              <a:t>.</a:t>
            </a:r>
            <a:endParaRPr lang="id-ID" sz="1400" dirty="0">
              <a:solidFill>
                <a:schemeClr val="bg2"/>
              </a:solidFill>
              <a:latin typeface="Berlin Sans FB" panose="020E0602020502020306" pitchFamily="34" charset="0"/>
              <a:cs typeface="Aldhabi" pitchFamily="2" charset="-78"/>
            </a:endParaRP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Enkapsulasi, digunakan untuk melindungi fisik arsip yang dapat merusak arsip.</a:t>
            </a: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17837416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66647" y="1219200"/>
            <a:ext cx="6884877" cy="2777618"/>
          </a:xfrm>
        </p:spPr>
        <p:txBody>
          <a:bodyPr/>
          <a:lstStyle/>
          <a:p>
            <a:pPr marL="342900" indent="-342900" algn="just">
              <a:buFont typeface="Arial" charset="0"/>
              <a:buChar char="•"/>
            </a:pPr>
            <a:r>
              <a:rPr lang="id-ID" sz="1400" b="1" dirty="0">
                <a:solidFill>
                  <a:schemeClr val="bg2"/>
                </a:solidFill>
                <a:latin typeface="Berlin Sans FB" panose="020E0602020502020306" pitchFamily="34" charset="0"/>
                <a:cs typeface="Aldhabi" pitchFamily="2" charset="-78"/>
              </a:rPr>
              <a:t>Perencanaan Disaster Recovery (DRP/Disaster Recovery Plane</a:t>
            </a:r>
            <a:r>
              <a:rPr lang="id-ID" sz="1400" b="1" dirty="0" smtClean="0">
                <a:solidFill>
                  <a:schemeClr val="bg2"/>
                </a:solidFill>
                <a:latin typeface="Berlin Sans FB" panose="020E0602020502020306" pitchFamily="34" charset="0"/>
                <a:cs typeface="Aldhabi" pitchFamily="2" charset="-78"/>
              </a:rPr>
              <a:t>)</a:t>
            </a:r>
            <a:endParaRPr lang="en-US" sz="1400" b="1" dirty="0" smtClean="0">
              <a:solidFill>
                <a:schemeClr val="bg2"/>
              </a:solidFill>
              <a:latin typeface="Berlin Sans FB" panose="020E0602020502020306" pitchFamily="34" charset="0"/>
              <a:cs typeface="Aldhabi" pitchFamily="2" charset="-78"/>
            </a:endParaRPr>
          </a:p>
          <a:p>
            <a:pPr marL="342900" indent="-342900" algn="just">
              <a:buFont typeface="Arial" charset="0"/>
              <a:buChar char="•"/>
            </a:pPr>
            <a:endParaRPr lang="id-ID" sz="1400" b="1" dirty="0">
              <a:solidFill>
                <a:schemeClr val="bg2"/>
              </a:solidFill>
              <a:latin typeface="Berlin Sans FB" panose="020E0602020502020306" pitchFamily="34" charset="0"/>
              <a:cs typeface="Aldhabi" pitchFamily="2" charset="-78"/>
            </a:endParaRPr>
          </a:p>
          <a:p>
            <a:pPr marL="0" indent="0" algn="just">
              <a:buNone/>
            </a:pPr>
            <a:r>
              <a:rPr lang="id-ID" sz="1400" dirty="0">
                <a:solidFill>
                  <a:schemeClr val="bg2"/>
                </a:solidFill>
                <a:latin typeface="Berlin Sans FB" panose="020E0602020502020306" pitchFamily="34" charset="0"/>
                <a:cs typeface="Aldhabi" pitchFamily="2" charset="-78"/>
              </a:rPr>
              <a:t>Adalah rencana untuk pengelolaan sistem informasi bencana rasional dan hemat biaya yang akan dan telah terjadi dimana ada aspek bencana dalam sistem informasi (Hoesada, 2016</a:t>
            </a:r>
            <a:r>
              <a:rPr lang="id-ID" sz="1400" dirty="0" smtClean="0">
                <a:solidFill>
                  <a:schemeClr val="bg2"/>
                </a:solidFill>
                <a:latin typeface="Berlin Sans FB" panose="020E0602020502020306" pitchFamily="34" charset="0"/>
                <a:cs typeface="Aldhabi" pitchFamily="2" charset="-78"/>
              </a:rPr>
              <a:t>)</a:t>
            </a:r>
            <a:endParaRPr lang="en-US" sz="1400" dirty="0" smtClean="0">
              <a:solidFill>
                <a:schemeClr val="bg2"/>
              </a:solidFill>
              <a:latin typeface="Berlin Sans FB" panose="020E0602020502020306" pitchFamily="34" charset="0"/>
              <a:cs typeface="Aldhabi" pitchFamily="2" charset="-78"/>
            </a:endParaRPr>
          </a:p>
          <a:p>
            <a:pPr marL="0" indent="0" algn="just">
              <a:buNone/>
            </a:pPr>
            <a:endParaRPr lang="id-ID" sz="1400" dirty="0">
              <a:solidFill>
                <a:schemeClr val="bg2"/>
              </a:solidFill>
              <a:latin typeface="Berlin Sans FB" panose="020E0602020502020306" pitchFamily="34" charset="0"/>
              <a:cs typeface="Aldhabi" pitchFamily="2" charset="-78"/>
            </a:endParaRPr>
          </a:p>
          <a:p>
            <a:pPr marL="0" indent="0" algn="just">
              <a:buNone/>
            </a:pPr>
            <a:r>
              <a:rPr lang="id-ID" sz="1400" dirty="0">
                <a:solidFill>
                  <a:schemeClr val="bg2"/>
                </a:solidFill>
                <a:latin typeface="Berlin Sans FB" panose="020E0602020502020306" pitchFamily="34" charset="0"/>
                <a:cs typeface="Aldhabi" pitchFamily="2" charset="-78"/>
              </a:rPr>
              <a:t>DRP memiliki fokus teknis dan memprioritaskan aplikasi pemulihan. Kemudian berkembang menjadi sebuah rencana yang bertujuan untuk dukungan informasi fungsi manajemen keamanan.</a:t>
            </a: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14422435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2425" y="840828"/>
            <a:ext cx="6959100" cy="3576272"/>
          </a:xfrm>
        </p:spPr>
        <p:txBody>
          <a:bodyPr/>
          <a:lstStyle/>
          <a:p>
            <a:pPr marL="0" indent="0" algn="just">
              <a:buNone/>
            </a:pPr>
            <a:r>
              <a:rPr lang="id-ID" sz="1400" dirty="0">
                <a:solidFill>
                  <a:schemeClr val="bg2"/>
                </a:solidFill>
                <a:latin typeface="Berlin Sans FB" panose="020E0602020502020306" pitchFamily="34" charset="0"/>
                <a:cs typeface="Aldhabi" pitchFamily="2" charset="-78"/>
              </a:rPr>
              <a:t>DRP bertujuan untuk meminimalkan resiko yang mungkin terjadi dan mengoptimalkan kesinambungan dalam menghadapi resiko bencana dan penting untuk keterseediaa informasi, berdasarkan Hoesada (2006)  probabilitas dan frekuensi bencana diidentifikasi dan disiapkan sesuai dengan DRP meliputi: </a:t>
            </a:r>
            <a:endParaRPr lang="en-US" sz="1400" dirty="0" smtClean="0">
              <a:solidFill>
                <a:schemeClr val="bg2"/>
              </a:solidFill>
              <a:latin typeface="Berlin Sans FB" panose="020E0602020502020306" pitchFamily="34" charset="0"/>
              <a:cs typeface="Aldhabi" pitchFamily="2" charset="-78"/>
            </a:endParaRPr>
          </a:p>
          <a:p>
            <a:pPr marL="0" indent="0" algn="just">
              <a:buNone/>
            </a:pPr>
            <a:endParaRPr lang="id-ID" sz="1400" dirty="0">
              <a:solidFill>
                <a:schemeClr val="bg2"/>
              </a:solidFill>
              <a:latin typeface="Berlin Sans FB" panose="020E0602020502020306" pitchFamily="34" charset="0"/>
              <a:cs typeface="Aldhabi" pitchFamily="2" charset="-78"/>
            </a:endParaRP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Daftar aset utama yang harus dilestarikan</a:t>
            </a: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Daftar aset utama atau diasuransikan kritis</a:t>
            </a: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Daftar aset yang dapat dilindungi dari resiko bencana disusun, dan rencana aksi dilaksanakan penghindaran resiko.</a:t>
            </a:r>
          </a:p>
          <a:p>
            <a:pPr marL="342900" indent="-342900" algn="just">
              <a:buClrTx/>
              <a:buAutoNum type="arabicPeriod"/>
            </a:pPr>
            <a:r>
              <a:rPr lang="id-ID" sz="1400" dirty="0">
                <a:solidFill>
                  <a:schemeClr val="bg2"/>
                </a:solidFill>
                <a:latin typeface="Berlin Sans FB" panose="020E0602020502020306" pitchFamily="34" charset="0"/>
                <a:cs typeface="Aldhabi" pitchFamily="2" charset="-78"/>
              </a:rPr>
              <a:t>Semua set tersebut, jika rusak atau multifungsi menyebabkan entitas tidak dapat beroperasi secara normal sehingga harus menerima perlindungan prioritas dan penggantian.</a:t>
            </a:r>
            <a:endParaRPr lang="en-US" sz="1400" dirty="0">
              <a:solidFill>
                <a:schemeClr val="bg2"/>
              </a:solidFill>
              <a:latin typeface="Berlin Sans FB" panose="020E0602020502020306" pitchFamily="34" charset="0"/>
              <a:cs typeface="Aldhabi" pitchFamily="2" charset="-78"/>
            </a:endParaRP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40476350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425" y="1145325"/>
            <a:ext cx="6959100" cy="337200"/>
          </a:xfrm>
        </p:spPr>
        <p:txBody>
          <a:bodyPr/>
          <a:lstStyle/>
          <a:p>
            <a:r>
              <a:rPr lang="en-US" dirty="0" smtClean="0">
                <a:latin typeface="Berlin Sans FB" panose="020E0602020502020306" pitchFamily="34" charset="0"/>
              </a:rPr>
              <a:t>KESIMPULAN</a:t>
            </a:r>
            <a:endParaRPr lang="en-US" dirty="0">
              <a:latin typeface="Berlin Sans FB" panose="020E0602020502020306" pitchFamily="34" charset="0"/>
            </a:endParaRPr>
          </a:p>
        </p:txBody>
      </p:sp>
      <p:sp>
        <p:nvSpPr>
          <p:cNvPr id="3" name="Text Placeholder 2"/>
          <p:cNvSpPr>
            <a:spLocks noGrp="1"/>
          </p:cNvSpPr>
          <p:nvPr>
            <p:ph type="body" idx="1"/>
          </p:nvPr>
        </p:nvSpPr>
        <p:spPr>
          <a:xfrm>
            <a:off x="1092425" y="1734207"/>
            <a:ext cx="6959100" cy="2262610"/>
          </a:xfrm>
        </p:spPr>
        <p:txBody>
          <a:bodyPr/>
          <a:lstStyle/>
          <a:p>
            <a:pPr marL="76200" indent="0">
              <a:buNone/>
            </a:pPr>
            <a:r>
              <a:rPr lang="id-ID" sz="1400" dirty="0">
                <a:solidFill>
                  <a:schemeClr val="bg2"/>
                </a:solidFill>
                <a:latin typeface="Berlin Sans FB" panose="020E0602020502020306" pitchFamily="34" charset="0"/>
                <a:cs typeface="Aldhabi" pitchFamily="2" charset="-78"/>
              </a:rPr>
              <a:t>Upaya yang dilakukan lebih pada bagaimana cara menyimpan arsip ditempat yang aman dan tahan bencana. Caranya dengan melakukan salinan arsip dalam bentuk mikroflim. mikroviche, rekaman magnetik catatan elektronik. Lalu untuk upaya kuratif diakukan dengan perbaikan atau pemeliharaan catatan yang kondsinya telah mulai rusak.</a:t>
            </a: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4011008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425" y="1197235"/>
            <a:ext cx="6959100" cy="337200"/>
          </a:xfrm>
        </p:spPr>
        <p:txBody>
          <a:bodyPr/>
          <a:lstStyle/>
          <a:p>
            <a:r>
              <a:rPr lang="en-US" dirty="0" smtClean="0">
                <a:latin typeface="Berlin Sans FB" panose="020E0602020502020306" pitchFamily="34" charset="0"/>
              </a:rPr>
              <a:t>KEKURANGAN</a:t>
            </a:r>
            <a:endParaRPr lang="en-US" dirty="0">
              <a:latin typeface="Berlin Sans FB" panose="020E0602020502020306" pitchFamily="34" charset="0"/>
            </a:endParaRPr>
          </a:p>
        </p:txBody>
      </p:sp>
      <p:sp>
        <p:nvSpPr>
          <p:cNvPr id="3" name="Text Placeholder 2"/>
          <p:cNvSpPr>
            <a:spLocks noGrp="1"/>
          </p:cNvSpPr>
          <p:nvPr>
            <p:ph type="body" idx="1"/>
          </p:nvPr>
        </p:nvSpPr>
        <p:spPr/>
        <p:txBody>
          <a:bodyPr/>
          <a:lstStyle/>
          <a:p>
            <a:pPr marL="114300" indent="0" algn="just">
              <a:buNone/>
            </a:pPr>
            <a:r>
              <a:rPr lang="en-US" sz="1400" dirty="0" err="1" smtClean="0">
                <a:solidFill>
                  <a:schemeClr val="bg2"/>
                </a:solidFill>
                <a:latin typeface="Berlin Sans FB" panose="020E0602020502020306" pitchFamily="34" charset="0"/>
                <a:cs typeface="Aldhabi" pitchFamily="2" charset="-78"/>
              </a:rPr>
              <a:t>Lokasi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riset</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tidak</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tercantum</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tidak</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disertai</a:t>
            </a:r>
            <a:r>
              <a:rPr lang="en-US" sz="1400" dirty="0" smtClean="0">
                <a:solidFill>
                  <a:schemeClr val="bg2"/>
                </a:solidFill>
                <a:latin typeface="Berlin Sans FB" panose="020E0602020502020306" pitchFamily="34" charset="0"/>
                <a:cs typeface="Aldhabi" pitchFamily="2" charset="-78"/>
              </a:rPr>
              <a:t> data yang </a:t>
            </a:r>
            <a:r>
              <a:rPr lang="en-US" sz="1400" dirty="0" err="1" smtClean="0">
                <a:solidFill>
                  <a:schemeClr val="bg2"/>
                </a:solidFill>
                <a:latin typeface="Berlin Sans FB" panose="020E0602020502020306" pitchFamily="34" charset="0"/>
                <a:cs typeface="Aldhabi" pitchFamily="2" charset="-78"/>
              </a:rPr>
              <a:t>konkrit</a:t>
            </a:r>
            <a:r>
              <a:rPr lang="en-US" sz="1400" dirty="0" smtClean="0">
                <a:solidFill>
                  <a:schemeClr val="bg2"/>
                </a:solidFill>
                <a:latin typeface="Berlin Sans FB" panose="020E0602020502020306" pitchFamily="34" charset="0"/>
                <a:cs typeface="Aldhabi" pitchFamily="2" charset="-78"/>
              </a:rPr>
              <a:t>.</a:t>
            </a:r>
          </a:p>
          <a:p>
            <a:pPr marL="114300" indent="0" algn="just">
              <a:buNone/>
            </a:pPr>
            <a:r>
              <a:rPr lang="en-US" sz="1400" dirty="0" err="1" smtClean="0">
                <a:solidFill>
                  <a:schemeClr val="bg2"/>
                </a:solidFill>
                <a:latin typeface="Berlin Sans FB" panose="020E0602020502020306" pitchFamily="34" charset="0"/>
                <a:cs typeface="Aldhabi" pitchFamily="2" charset="-78"/>
              </a:rPr>
              <a:t>Lokasi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peneltian</a:t>
            </a:r>
            <a:r>
              <a:rPr lang="en-US" sz="1400" dirty="0" smtClean="0">
                <a:solidFill>
                  <a:schemeClr val="bg2"/>
                </a:solidFill>
                <a:latin typeface="Berlin Sans FB" panose="020E0602020502020306" pitchFamily="34" charset="0"/>
                <a:cs typeface="Aldhabi" pitchFamily="2" charset="-78"/>
              </a:rPr>
              <a:t> yang </a:t>
            </a:r>
            <a:r>
              <a:rPr lang="en-US" sz="1400" dirty="0" err="1" smtClean="0">
                <a:solidFill>
                  <a:schemeClr val="bg2"/>
                </a:solidFill>
                <a:latin typeface="Berlin Sans FB" panose="020E0602020502020306" pitchFamily="34" charset="0"/>
                <a:cs typeface="Aldhabi" pitchFamily="2" charset="-78"/>
              </a:rPr>
              <a:t>terdapat</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dalam</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jurnal</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adalah</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negara</a:t>
            </a:r>
            <a:r>
              <a:rPr lang="en-US" sz="1400" dirty="0" smtClean="0">
                <a:solidFill>
                  <a:schemeClr val="bg2"/>
                </a:solidFill>
                <a:latin typeface="Berlin Sans FB" panose="020E0602020502020306" pitchFamily="34" charset="0"/>
                <a:cs typeface="Aldhabi" pitchFamily="2" charset="-78"/>
              </a:rPr>
              <a:t> lain </a:t>
            </a:r>
            <a:r>
              <a:rPr lang="en-US" sz="1400" dirty="0" err="1" smtClean="0">
                <a:solidFill>
                  <a:schemeClr val="bg2"/>
                </a:solidFill>
                <a:latin typeface="Berlin Sans FB" panose="020E0602020502020306" pitchFamily="34" charset="0"/>
                <a:cs typeface="Aldhabi" pitchFamily="2" charset="-78"/>
              </a:rPr>
              <a:t>dengan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kondisi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kesadaran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arsip</a:t>
            </a:r>
            <a:r>
              <a:rPr lang="en-US" sz="1400" dirty="0" smtClean="0">
                <a:solidFill>
                  <a:schemeClr val="bg2"/>
                </a:solidFill>
                <a:latin typeface="Berlin Sans FB" panose="020E0602020502020306" pitchFamily="34" charset="0"/>
                <a:cs typeface="Aldhabi" pitchFamily="2" charset="-78"/>
              </a:rPr>
              <a:t> yang </a:t>
            </a:r>
            <a:r>
              <a:rPr lang="en-US" sz="1400" dirty="0" err="1" smtClean="0">
                <a:solidFill>
                  <a:schemeClr val="bg2"/>
                </a:solidFill>
                <a:latin typeface="Berlin Sans FB" panose="020E0602020502020306" pitchFamily="34" charset="0"/>
                <a:cs typeface="Aldhabi" pitchFamily="2" charset="-78"/>
              </a:rPr>
              <a:t>berbeda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namun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dengan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tidak</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disertai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lokasi</a:t>
            </a:r>
            <a:r>
              <a:rPr lang="en-US" sz="1400" dirty="0" smtClean="0">
                <a:solidFill>
                  <a:schemeClr val="bg2"/>
                </a:solidFill>
                <a:latin typeface="Berlin Sans FB" panose="020E0602020502020306" pitchFamily="34" charset="0"/>
                <a:cs typeface="Aldhabi" pitchFamily="2" charset="-78"/>
              </a:rPr>
              <a:t> di Indonesia </a:t>
            </a:r>
            <a:r>
              <a:rPr lang="en-US" sz="1400" dirty="0" err="1" smtClean="0">
                <a:solidFill>
                  <a:schemeClr val="bg2"/>
                </a:solidFill>
                <a:latin typeface="Berlin Sans FB" panose="020E0602020502020306" pitchFamily="34" charset="0"/>
                <a:cs typeface="Aldhabi" pitchFamily="2" charset="-78"/>
              </a:rPr>
              <a:t>sebagai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tempat</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dimana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penyelamatan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arsip</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akan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dilakukan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pada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bencana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alam</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apabila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terjadi</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sehingga</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menimbulkan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keraguan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apakah</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metode</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penyelamatan</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tersebut</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cocok</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untuk</a:t>
            </a:r>
            <a:r>
              <a:rPr lang="en-US" sz="1400" dirty="0" smtClean="0">
                <a:solidFill>
                  <a:schemeClr val="bg2"/>
                </a:solidFill>
                <a:latin typeface="Berlin Sans FB" panose="020E0602020502020306" pitchFamily="34" charset="0"/>
                <a:cs typeface="Aldhabi" pitchFamily="2" charset="-78"/>
              </a:rPr>
              <a:t> </a:t>
            </a:r>
            <a:r>
              <a:rPr lang="en-US" sz="1400" dirty="0" err="1" smtClean="0">
                <a:solidFill>
                  <a:schemeClr val="bg2"/>
                </a:solidFill>
                <a:latin typeface="Berlin Sans FB" panose="020E0602020502020306" pitchFamily="34" charset="0"/>
                <a:cs typeface="Aldhabi" pitchFamily="2" charset="-78"/>
              </a:rPr>
              <a:t>diterapkan</a:t>
            </a:r>
            <a:r>
              <a:rPr lang="en-US" sz="1400" dirty="0" smtClean="0">
                <a:solidFill>
                  <a:schemeClr val="bg2"/>
                </a:solidFill>
                <a:latin typeface="Berlin Sans FB" panose="020E0602020502020306" pitchFamily="34" charset="0"/>
                <a:cs typeface="Aldhabi" pitchFamily="2" charset="-78"/>
              </a:rPr>
              <a:t> di Indonesia.</a:t>
            </a:r>
          </a:p>
          <a:p>
            <a:pPr marL="0" lvl="0" indent="0">
              <a:buNone/>
            </a:pPr>
            <a:endParaRPr lang="en-US" sz="1400" b="1" dirty="0" smtClean="0">
              <a:solidFill>
                <a:schemeClr val="bg2"/>
              </a:solidFill>
              <a:latin typeface="Berlin Sans FB" panose="020E0602020502020306" pitchFamily="34" charset="0"/>
            </a:endParaRP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13516865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425" y="1197235"/>
            <a:ext cx="6959100" cy="337200"/>
          </a:xfrm>
        </p:spPr>
        <p:txBody>
          <a:bodyPr/>
          <a:lstStyle/>
          <a:p>
            <a:r>
              <a:rPr lang="en-US" dirty="0" smtClean="0">
                <a:latin typeface="Berlin Sans FB" panose="020E0602020502020306" pitchFamily="34" charset="0"/>
              </a:rPr>
              <a:t>KELEBIHAN</a:t>
            </a:r>
            <a:endParaRPr lang="en-US" dirty="0">
              <a:latin typeface="Berlin Sans FB" panose="020E0602020502020306" pitchFamily="34" charset="0"/>
            </a:endParaRPr>
          </a:p>
        </p:txBody>
      </p:sp>
      <p:sp>
        <p:nvSpPr>
          <p:cNvPr id="3" name="Text Placeholder 2"/>
          <p:cNvSpPr>
            <a:spLocks noGrp="1"/>
          </p:cNvSpPr>
          <p:nvPr>
            <p:ph type="body" idx="1"/>
          </p:nvPr>
        </p:nvSpPr>
        <p:spPr/>
        <p:txBody>
          <a:bodyPr/>
          <a:lstStyle/>
          <a:p>
            <a:pPr marL="76200" indent="0" algn="just">
              <a:buNone/>
            </a:pPr>
            <a:r>
              <a:rPr lang="id-ID" sz="1400" dirty="0" smtClean="0">
                <a:solidFill>
                  <a:schemeClr val="bg2"/>
                </a:solidFill>
                <a:latin typeface="Berlin Sans FB" panose="020E0602020502020306" pitchFamily="34" charset="0"/>
                <a:cs typeface="Aldhabi" pitchFamily="2" charset="-78"/>
              </a:rPr>
              <a:t>Dipaparkan </a:t>
            </a:r>
            <a:r>
              <a:rPr lang="id-ID" sz="1400" dirty="0">
                <a:solidFill>
                  <a:schemeClr val="bg2"/>
                </a:solidFill>
                <a:latin typeface="Berlin Sans FB" panose="020E0602020502020306" pitchFamily="34" charset="0"/>
                <a:cs typeface="Aldhabi" pitchFamily="2" charset="-78"/>
              </a:rPr>
              <a:t>dengann jelas disertai dengan teori-teori. Bahasan terfokus pada upaya preventif dan kuratif dalam perencanaan pengelolaan arsip untuk ancaman bencana di Indonesia.</a:t>
            </a:r>
            <a:endParaRPr lang="en-US" sz="1400" dirty="0">
              <a:solidFill>
                <a:schemeClr val="bg2"/>
              </a:solidFill>
              <a:latin typeface="Berlin Sans FB" panose="020E0602020502020306" pitchFamily="34" charset="0"/>
              <a:cs typeface="Aldhabi" pitchFamily="2" charset="-78"/>
            </a:endParaRPr>
          </a:p>
          <a:p>
            <a:pPr marL="76200" indent="0">
              <a:buNone/>
            </a:pPr>
            <a:endParaRPr lang="en-US" sz="1400" dirty="0">
              <a:latin typeface="Berlin Sans FB" panose="020E0602020502020306" pitchFamily="34" charset="0"/>
            </a:endParaRPr>
          </a:p>
        </p:txBody>
      </p:sp>
    </p:spTree>
    <p:extLst>
      <p:ext uri="{BB962C8B-B14F-4D97-AF65-F5344CB8AC3E}">
        <p14:creationId xmlns:p14="http://schemas.microsoft.com/office/powerpoint/2010/main" val="4176062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ctrTitle" idx="4294967295"/>
          </p:nvPr>
        </p:nvSpPr>
        <p:spPr>
          <a:xfrm>
            <a:off x="685799" y="1735749"/>
            <a:ext cx="4345883" cy="2468389"/>
          </a:xfrm>
          <a:prstGeom prst="rect">
            <a:avLst/>
          </a:prstGeom>
          <a:effectLst>
            <a:outerShdw blurRad="14288" dist="28575" dir="7560000" algn="bl" rotWithShape="0">
              <a:srgbClr val="351C75">
                <a:alpha val="27000"/>
              </a:srgbClr>
            </a:outerShdw>
          </a:effectLst>
        </p:spPr>
        <p:txBody>
          <a:bodyPr spcFirstLastPara="1" wrap="square" lIns="0" tIns="0" rIns="0" bIns="0" anchor="b" anchorCtr="0">
            <a:noAutofit/>
          </a:bodyPr>
          <a:lstStyle/>
          <a:p>
            <a:pPr marL="0" lvl="0" indent="0" algn="l" rtl="0">
              <a:lnSpc>
                <a:spcPct val="80000"/>
              </a:lnSpc>
              <a:spcBef>
                <a:spcPts val="0"/>
              </a:spcBef>
              <a:spcAft>
                <a:spcPts val="0"/>
              </a:spcAft>
              <a:buNone/>
            </a:pPr>
            <a:r>
              <a:rPr lang="en" sz="7200" dirty="0" smtClean="0">
                <a:solidFill>
                  <a:schemeClr val="lt1"/>
                </a:solidFill>
                <a:latin typeface="Berlin Sans FB" panose="020E0602020502020306" pitchFamily="34" charset="0"/>
              </a:rPr>
              <a:t>THANK YOU!</a:t>
            </a:r>
            <a:br>
              <a:rPr lang="en" sz="7200" dirty="0" smtClean="0">
                <a:solidFill>
                  <a:schemeClr val="lt1"/>
                </a:solidFill>
                <a:latin typeface="Berlin Sans FB" panose="020E0602020502020306" pitchFamily="34" charset="0"/>
              </a:rPr>
            </a:br>
            <a:r>
              <a:rPr lang="en" sz="7200" dirty="0" smtClean="0">
                <a:solidFill>
                  <a:schemeClr val="lt1"/>
                </a:solidFill>
                <a:latin typeface="Berlin Sans FB" panose="020E0602020502020306" pitchFamily="34" charset="0"/>
              </a:rPr>
              <a:t/>
            </a:r>
            <a:br>
              <a:rPr lang="en" sz="7200" dirty="0" smtClean="0">
                <a:solidFill>
                  <a:schemeClr val="lt1"/>
                </a:solidFill>
                <a:latin typeface="Berlin Sans FB" panose="020E0602020502020306" pitchFamily="34" charset="0"/>
              </a:rPr>
            </a:br>
            <a:r>
              <a:rPr lang="en" sz="2000" dirty="0" smtClean="0">
                <a:solidFill>
                  <a:schemeClr val="lt1"/>
                </a:solidFill>
                <a:latin typeface="Berlin Sans FB" panose="020E0602020502020306" pitchFamily="34" charset="0"/>
              </a:rPr>
              <a:t>Any questions?</a:t>
            </a:r>
            <a:endParaRPr sz="2000" dirty="0">
              <a:solidFill>
                <a:schemeClr val="lt1"/>
              </a:solidFill>
              <a:latin typeface="Berlin Sans FB" panose="020E0602020502020306" pitchFamily="34" charset="0"/>
            </a:endParaRPr>
          </a:p>
        </p:txBody>
      </p:sp>
      <p:grpSp>
        <p:nvGrpSpPr>
          <p:cNvPr id="99" name="Google Shape;99;p18"/>
          <p:cNvGrpSpPr/>
          <p:nvPr/>
        </p:nvGrpSpPr>
        <p:grpSpPr>
          <a:xfrm>
            <a:off x="5743509" y="840171"/>
            <a:ext cx="1972316" cy="1972274"/>
            <a:chOff x="6643075" y="3664250"/>
            <a:chExt cx="407950" cy="407975"/>
          </a:xfrm>
        </p:grpSpPr>
        <p:sp>
          <p:nvSpPr>
            <p:cNvPr id="100" name="Google Shape;100;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18"/>
          <p:cNvGrpSpPr/>
          <p:nvPr/>
        </p:nvGrpSpPr>
        <p:grpSpPr>
          <a:xfrm rot="-587397">
            <a:off x="5627609" y="3069632"/>
            <a:ext cx="810903" cy="810857"/>
            <a:chOff x="576250" y="4319400"/>
            <a:chExt cx="442075" cy="442050"/>
          </a:xfrm>
        </p:grpSpPr>
        <p:sp>
          <p:nvSpPr>
            <p:cNvPr id="103" name="Google Shape;103;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8"/>
          <p:cNvSpPr/>
          <p:nvPr/>
        </p:nvSpPr>
        <p:spPr>
          <a:xfrm>
            <a:off x="5271667" y="1295758"/>
            <a:ext cx="308287" cy="29436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p:nvPr/>
        </p:nvSpPr>
        <p:spPr>
          <a:xfrm rot="2697451">
            <a:off x="7303203" y="2802778"/>
            <a:ext cx="467991" cy="446855"/>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a:off x="7673430" y="2547675"/>
            <a:ext cx="187479" cy="179048"/>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rot="1279798">
            <a:off x="5058083" y="2183648"/>
            <a:ext cx="187445" cy="17903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lt1"/>
            </a:solidFill>
            <a:prstDash val="solid"/>
            <a:round/>
            <a:headEnd type="none" w="sm" len="sm"/>
            <a:tailEnd type="none" w="sm" len="sm"/>
          </a:ln>
          <a:effectLst>
            <a:outerShdw blurRad="28575"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1092425" y="1058825"/>
            <a:ext cx="6959100" cy="337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smtClean="0">
                <a:latin typeface="Arial" panose="020B0604020202020204" pitchFamily="34" charset="0"/>
                <a:cs typeface="Arial" panose="020B0604020202020204" pitchFamily="34" charset="0"/>
              </a:rPr>
              <a:t>KELOMPOK 4</a:t>
            </a:r>
            <a:endParaRPr dirty="0">
              <a:latin typeface="Arial" panose="020B0604020202020204" pitchFamily="34" charset="0"/>
              <a:cs typeface="Arial" panose="020B0604020202020204" pitchFamily="34" charset="0"/>
            </a:endParaRPr>
          </a:p>
        </p:txBody>
      </p:sp>
      <p:sp>
        <p:nvSpPr>
          <p:cNvPr id="75" name="Google Shape;75;p15"/>
          <p:cNvSpPr txBox="1">
            <a:spLocks noGrp="1"/>
          </p:cNvSpPr>
          <p:nvPr>
            <p:ph type="body" idx="2"/>
          </p:nvPr>
        </p:nvSpPr>
        <p:spPr>
          <a:xfrm>
            <a:off x="4770714" y="1617525"/>
            <a:ext cx="3280800" cy="2617500"/>
          </a:xfrm>
          <a:prstGeom prst="rect">
            <a:avLst/>
          </a:prstGeom>
        </p:spPr>
        <p:txBody>
          <a:bodyPr spcFirstLastPara="1" wrap="square" lIns="0" tIns="0" rIns="0" bIns="0" anchor="t" anchorCtr="0">
            <a:noAutofit/>
          </a:bodyPr>
          <a:lstStyle/>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Adellia Agissa 	(3036)</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Yollanda N.A	(3037)</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Dewi Sintawati	(3038)</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Dheana Famiky	(3039)</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Heni Ayu A.	(3040)</a:t>
            </a:r>
            <a:endParaRPr lang="en-US" sz="1100" dirty="0">
              <a:solidFill>
                <a:schemeClr val="bg2"/>
              </a:solidFill>
              <a:latin typeface="Arial" panose="020B0604020202020204" pitchFamily="34" charset="0"/>
              <a:cs typeface="Arial" panose="020B0604020202020204" pitchFamily="34" charset="0"/>
            </a:endParaRPr>
          </a:p>
          <a:p>
            <a:pPr marL="0" lvl="0" indent="0" algn="l" rtl="0">
              <a:spcBef>
                <a:spcPts val="600"/>
              </a:spcBef>
              <a:spcAft>
                <a:spcPts val="0"/>
              </a:spcAft>
              <a:buClr>
                <a:schemeClr val="dk1"/>
              </a:buClr>
              <a:buSzPts val="1100"/>
              <a:buFont typeface="Arial"/>
              <a:buNone/>
            </a:pPr>
            <a:endParaRPr sz="1100" b="1" dirty="0">
              <a:solidFill>
                <a:schemeClr val="bg2"/>
              </a:solidFill>
              <a:latin typeface="Arial" panose="020B0604020202020204" pitchFamily="34" charset="0"/>
              <a:cs typeface="Arial" panose="020B0604020202020204" pitchFamily="34" charset="0"/>
            </a:endParaRPr>
          </a:p>
        </p:txBody>
      </p:sp>
      <p:sp>
        <p:nvSpPr>
          <p:cNvPr id="76" name="Google Shape;76;p15"/>
          <p:cNvSpPr txBox="1">
            <a:spLocks noGrp="1"/>
          </p:cNvSpPr>
          <p:nvPr>
            <p:ph type="body" idx="1"/>
          </p:nvPr>
        </p:nvSpPr>
        <p:spPr>
          <a:xfrm>
            <a:off x="1092425" y="1617525"/>
            <a:ext cx="3280800" cy="2617500"/>
          </a:xfrm>
          <a:prstGeom prst="rect">
            <a:avLst/>
          </a:prstGeom>
        </p:spPr>
        <p:txBody>
          <a:bodyPr spcFirstLastPara="1" wrap="square" lIns="0" tIns="0" rIns="0" bIns="0" anchor="t" anchorCtr="0">
            <a:noAutofit/>
          </a:bodyPr>
          <a:lstStyle/>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Shafira Anggun		(3031)</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Intan Farida		(3032)</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Rahajeng Sekar W.N	(3033)</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Rosidah Maharani A.R	(3034)</a:t>
            </a:r>
          </a:p>
          <a:p>
            <a:pPr>
              <a:buFont typeface="Wingdings" panose="05000000000000000000" pitchFamily="2" charset="2"/>
              <a:buChar char="§"/>
            </a:pPr>
            <a:r>
              <a:rPr lang="id-ID" sz="1100" dirty="0">
                <a:solidFill>
                  <a:schemeClr val="bg2"/>
                </a:solidFill>
                <a:latin typeface="Arial" panose="020B0604020202020204" pitchFamily="34" charset="0"/>
                <a:cs typeface="Arial" panose="020B0604020202020204" pitchFamily="34" charset="0"/>
              </a:rPr>
              <a:t>Sinta Nurazizah		(3035)</a:t>
            </a:r>
          </a:p>
          <a:p>
            <a:pPr marL="0" lvl="0" indent="0" algn="l" rtl="0">
              <a:spcBef>
                <a:spcPts val="600"/>
              </a:spcBef>
              <a:spcAft>
                <a:spcPts val="0"/>
              </a:spcAft>
              <a:buClr>
                <a:schemeClr val="dk1"/>
              </a:buClr>
              <a:buSzPts val="1100"/>
              <a:buFont typeface="Arial"/>
              <a:buNone/>
            </a:pPr>
            <a:endParaRPr sz="1100" dirty="0">
              <a:solidFill>
                <a:schemeClr val="bg2"/>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4" name="Google Shape;84;p16"/>
          <p:cNvSpPr txBox="1">
            <a:spLocks noGrp="1"/>
          </p:cNvSpPr>
          <p:nvPr>
            <p:ph type="subTitle" idx="4294967295"/>
          </p:nvPr>
        </p:nvSpPr>
        <p:spPr>
          <a:xfrm>
            <a:off x="346841" y="73571"/>
            <a:ext cx="8513380" cy="4950373"/>
          </a:xfrm>
          <a:prstGeom prst="rect">
            <a:avLst/>
          </a:prstGeom>
          <a:effectLst>
            <a:outerShdw blurRad="14288" dist="28575" dir="7500000" algn="bl" rotWithShape="0">
              <a:srgbClr val="20124D">
                <a:alpha val="24000"/>
              </a:srgbClr>
            </a:outerShdw>
          </a:effectLst>
        </p:spPr>
        <p:txBody>
          <a:bodyPr spcFirstLastPara="1" wrap="square" lIns="0" tIns="0" rIns="0" bIns="0" anchor="t" anchorCtr="0">
            <a:noAutofit/>
          </a:bodyPr>
          <a:lstStyle/>
          <a:p>
            <a:pPr marL="76200" indent="0">
              <a:lnSpc>
                <a:spcPct val="100000"/>
              </a:lnSpc>
              <a:buNone/>
            </a:pPr>
            <a:r>
              <a:rPr lang="id-ID" sz="1600" dirty="0">
                <a:solidFill>
                  <a:schemeClr val="bg1"/>
                </a:solidFill>
                <a:latin typeface="Berlin Sans FB" panose="020E0602020502020306" pitchFamily="34" charset="0"/>
              </a:rPr>
              <a:t>Judul 	: </a:t>
            </a:r>
            <a:r>
              <a:rPr lang="id-ID" sz="1600" i="1" dirty="0">
                <a:solidFill>
                  <a:schemeClr val="bg1"/>
                </a:solidFill>
                <a:latin typeface="Berlin Sans FB" panose="020E0602020502020306" pitchFamily="34" charset="0"/>
              </a:rPr>
              <a:t>“Preventive and Currative Efforts in Archive Management Planning for the Treath 	of Natural Disaster in Indonesia</a:t>
            </a:r>
            <a:r>
              <a:rPr lang="id-ID" sz="1600" i="1" dirty="0" smtClean="0">
                <a:solidFill>
                  <a:schemeClr val="bg1"/>
                </a:solidFill>
                <a:latin typeface="Berlin Sans FB" panose="020E0602020502020306" pitchFamily="34" charset="0"/>
              </a:rPr>
              <a:t>”</a:t>
            </a:r>
            <a:endParaRPr lang="en-US" sz="1600" i="1" dirty="0" smtClean="0">
              <a:solidFill>
                <a:schemeClr val="bg1"/>
              </a:solidFill>
              <a:latin typeface="Berlin Sans FB" panose="020E0602020502020306" pitchFamily="34" charset="0"/>
            </a:endParaRPr>
          </a:p>
          <a:p>
            <a:pPr marL="76200" indent="0">
              <a:lnSpc>
                <a:spcPct val="100000"/>
              </a:lnSpc>
              <a:buNone/>
            </a:pPr>
            <a:endParaRPr lang="id-ID" sz="1600" dirty="0">
              <a:solidFill>
                <a:schemeClr val="bg1"/>
              </a:solidFill>
              <a:latin typeface="Berlin Sans FB" panose="020E0602020502020306" pitchFamily="34" charset="0"/>
            </a:endParaRPr>
          </a:p>
          <a:p>
            <a:pPr marL="76200" indent="0">
              <a:lnSpc>
                <a:spcPct val="100000"/>
              </a:lnSpc>
              <a:buNone/>
            </a:pPr>
            <a:r>
              <a:rPr lang="id-ID" sz="1600" dirty="0">
                <a:solidFill>
                  <a:schemeClr val="bg1"/>
                </a:solidFill>
                <a:latin typeface="Berlin Sans FB" panose="020E0602020502020306" pitchFamily="34" charset="0"/>
              </a:rPr>
              <a:t>Penulis	: Ella Erliyana, Dwi Wahyu Rozanti. Magister manajemen Informasi dan 	Mahasiswa Perpustakaan UGM, Pustakawan Perpustakaan </a:t>
            </a:r>
            <a:r>
              <a:rPr lang="id-ID" sz="1600" dirty="0" smtClean="0">
                <a:solidFill>
                  <a:schemeClr val="bg1"/>
                </a:solidFill>
                <a:latin typeface="Berlin Sans FB" panose="020E0602020502020306" pitchFamily="34" charset="0"/>
              </a:rPr>
              <a:t>Nasiona</a:t>
            </a:r>
            <a:r>
              <a:rPr lang="en-US" sz="1600" dirty="0" smtClean="0">
                <a:solidFill>
                  <a:schemeClr val="bg1"/>
                </a:solidFill>
                <a:latin typeface="Berlin Sans FB" panose="020E0602020502020306" pitchFamily="34" charset="0"/>
              </a:rPr>
              <a:t>l </a:t>
            </a:r>
            <a:r>
              <a:rPr lang="id-ID" sz="1600" dirty="0" smtClean="0">
                <a:solidFill>
                  <a:schemeClr val="bg1"/>
                </a:solidFill>
                <a:latin typeface="Berlin Sans FB" panose="020E0602020502020306" pitchFamily="34" charset="0"/>
              </a:rPr>
              <a:t>Republik </a:t>
            </a:r>
            <a:r>
              <a:rPr lang="en-US" sz="1600" dirty="0" smtClean="0">
                <a:solidFill>
                  <a:schemeClr val="bg1"/>
                </a:solidFill>
                <a:latin typeface="Berlin Sans FB" panose="020E0602020502020306" pitchFamily="34" charset="0"/>
              </a:rPr>
              <a:t>	</a:t>
            </a:r>
            <a:r>
              <a:rPr lang="id-ID" sz="1600" dirty="0" smtClean="0">
                <a:solidFill>
                  <a:schemeClr val="bg1"/>
                </a:solidFill>
                <a:latin typeface="Berlin Sans FB" panose="020E0602020502020306" pitchFamily="34" charset="0"/>
              </a:rPr>
              <a:t>Indonesia</a:t>
            </a:r>
            <a:endParaRPr lang="en-US" sz="1600" dirty="0" smtClean="0">
              <a:solidFill>
                <a:schemeClr val="bg1"/>
              </a:solidFill>
              <a:latin typeface="Berlin Sans FB" panose="020E0602020502020306" pitchFamily="34" charset="0"/>
            </a:endParaRPr>
          </a:p>
          <a:p>
            <a:pPr marL="76200" indent="0">
              <a:lnSpc>
                <a:spcPct val="100000"/>
              </a:lnSpc>
              <a:buNone/>
            </a:pPr>
            <a:endParaRPr lang="id-ID" sz="1600" dirty="0">
              <a:solidFill>
                <a:schemeClr val="bg1"/>
              </a:solidFill>
              <a:latin typeface="Berlin Sans FB" panose="020E0602020502020306" pitchFamily="34" charset="0"/>
            </a:endParaRPr>
          </a:p>
          <a:p>
            <a:pPr marL="76200" indent="0">
              <a:lnSpc>
                <a:spcPct val="100000"/>
              </a:lnSpc>
              <a:buNone/>
            </a:pPr>
            <a:r>
              <a:rPr lang="id-ID" sz="1600" dirty="0">
                <a:solidFill>
                  <a:schemeClr val="bg1"/>
                </a:solidFill>
                <a:latin typeface="Berlin Sans FB" panose="020E0602020502020306" pitchFamily="34" charset="0"/>
              </a:rPr>
              <a:t>Jurnal	: </a:t>
            </a:r>
            <a:r>
              <a:rPr lang="id-ID" sz="1600" dirty="0" smtClean="0">
                <a:solidFill>
                  <a:schemeClr val="bg1"/>
                </a:solidFill>
                <a:latin typeface="Berlin Sans FB" panose="020E0602020502020306" pitchFamily="34" charset="0"/>
              </a:rPr>
              <a:t>Penelitian</a:t>
            </a:r>
            <a:endParaRPr lang="en-US" sz="1600" dirty="0" smtClean="0">
              <a:solidFill>
                <a:schemeClr val="bg1"/>
              </a:solidFill>
              <a:latin typeface="Berlin Sans FB" panose="020E0602020502020306" pitchFamily="34" charset="0"/>
            </a:endParaRPr>
          </a:p>
          <a:p>
            <a:pPr marL="76200" indent="0">
              <a:lnSpc>
                <a:spcPct val="100000"/>
              </a:lnSpc>
              <a:buNone/>
            </a:pPr>
            <a:endParaRPr lang="id-ID" sz="1600" dirty="0">
              <a:solidFill>
                <a:schemeClr val="bg1"/>
              </a:solidFill>
              <a:latin typeface="Berlin Sans FB" panose="020E0602020502020306" pitchFamily="34" charset="0"/>
            </a:endParaRPr>
          </a:p>
          <a:p>
            <a:pPr marL="76200" indent="0">
              <a:lnSpc>
                <a:spcPct val="100000"/>
              </a:lnSpc>
              <a:buNone/>
            </a:pPr>
            <a:r>
              <a:rPr lang="id-ID" sz="1600" dirty="0">
                <a:solidFill>
                  <a:schemeClr val="bg1"/>
                </a:solidFill>
                <a:latin typeface="Berlin Sans FB" panose="020E0602020502020306" pitchFamily="34" charset="0"/>
              </a:rPr>
              <a:t>Vol. Hal	: volume 5 No.1 hal. </a:t>
            </a:r>
            <a:r>
              <a:rPr lang="id-ID" sz="1600" dirty="0" smtClean="0">
                <a:solidFill>
                  <a:schemeClr val="bg1"/>
                </a:solidFill>
                <a:latin typeface="Berlin Sans FB" panose="020E0602020502020306" pitchFamily="34" charset="0"/>
              </a:rPr>
              <a:t>11</a:t>
            </a:r>
            <a:endParaRPr lang="en-US" sz="1600" dirty="0" smtClean="0">
              <a:solidFill>
                <a:schemeClr val="bg1"/>
              </a:solidFill>
              <a:latin typeface="Berlin Sans FB" panose="020E0602020502020306" pitchFamily="34" charset="0"/>
            </a:endParaRPr>
          </a:p>
          <a:p>
            <a:pPr marL="76200" indent="0">
              <a:lnSpc>
                <a:spcPct val="100000"/>
              </a:lnSpc>
              <a:buNone/>
            </a:pPr>
            <a:endParaRPr lang="id-ID" sz="1600" dirty="0">
              <a:solidFill>
                <a:schemeClr val="bg1"/>
              </a:solidFill>
              <a:latin typeface="Berlin Sans FB" panose="020E0602020502020306" pitchFamily="34" charset="0"/>
            </a:endParaRPr>
          </a:p>
          <a:p>
            <a:pPr marL="76200" indent="0">
              <a:lnSpc>
                <a:spcPct val="100000"/>
              </a:lnSpc>
              <a:buNone/>
            </a:pPr>
            <a:r>
              <a:rPr lang="id-ID" sz="1600" dirty="0">
                <a:solidFill>
                  <a:schemeClr val="bg1"/>
                </a:solidFill>
                <a:latin typeface="Berlin Sans FB" panose="020E0602020502020306" pitchFamily="34" charset="0"/>
              </a:rPr>
              <a:t>Tahun	: </a:t>
            </a:r>
            <a:r>
              <a:rPr lang="id-ID" sz="1600" dirty="0" smtClean="0">
                <a:solidFill>
                  <a:schemeClr val="bg1"/>
                </a:solidFill>
                <a:latin typeface="Berlin Sans FB" panose="020E0602020502020306" pitchFamily="34" charset="0"/>
              </a:rPr>
              <a:t>2019</a:t>
            </a:r>
            <a:endParaRPr lang="en-US" sz="1600" dirty="0" smtClean="0">
              <a:solidFill>
                <a:schemeClr val="bg1"/>
              </a:solidFill>
              <a:latin typeface="Berlin Sans FB" panose="020E0602020502020306" pitchFamily="34" charset="0"/>
            </a:endParaRPr>
          </a:p>
          <a:p>
            <a:pPr marL="76200" indent="0">
              <a:lnSpc>
                <a:spcPct val="100000"/>
              </a:lnSpc>
              <a:buNone/>
            </a:pPr>
            <a:endParaRPr lang="id-ID" sz="1600" dirty="0">
              <a:solidFill>
                <a:schemeClr val="bg1"/>
              </a:solidFill>
              <a:latin typeface="Berlin Sans FB" panose="020E0602020502020306" pitchFamily="34" charset="0"/>
            </a:endParaRPr>
          </a:p>
          <a:p>
            <a:pPr marL="76200" indent="0">
              <a:lnSpc>
                <a:spcPct val="100000"/>
              </a:lnSpc>
              <a:buNone/>
            </a:pPr>
            <a:r>
              <a:rPr lang="id-ID" sz="1600" dirty="0">
                <a:solidFill>
                  <a:schemeClr val="bg1"/>
                </a:solidFill>
                <a:latin typeface="Berlin Sans FB" panose="020E0602020502020306" pitchFamily="34" charset="0"/>
              </a:rPr>
              <a:t>Sumber	: </a:t>
            </a:r>
            <a:r>
              <a:rPr lang="en-US" sz="1600" dirty="0">
                <a:solidFill>
                  <a:schemeClr val="bg2"/>
                </a:solidFill>
                <a:latin typeface="Berlin Sans FB" panose="020E0602020502020306" pitchFamily="34" charset="0"/>
                <a:hlinkClick r:id="rId3"/>
              </a:rPr>
              <a:t>https://</a:t>
            </a:r>
            <a:r>
              <a:rPr lang="en-US" sz="1600" dirty="0" smtClean="0">
                <a:solidFill>
                  <a:schemeClr val="bg2"/>
                </a:solidFill>
                <a:latin typeface="Berlin Sans FB" panose="020E0602020502020306" pitchFamily="34" charset="0"/>
                <a:hlinkClick r:id="rId3"/>
              </a:rPr>
              <a:t>e-journal.unair.ac.id/RLJ/article/view/12498</a:t>
            </a:r>
            <a:endParaRPr lang="en-US" sz="1600" dirty="0" smtClean="0">
              <a:solidFill>
                <a:schemeClr val="bg2"/>
              </a:solidFill>
              <a:latin typeface="Berlin Sans FB" panose="020E0602020502020306" pitchFamily="34" charset="0"/>
            </a:endParaRPr>
          </a:p>
          <a:p>
            <a:pPr marL="76200" indent="0">
              <a:lnSpc>
                <a:spcPct val="100000"/>
              </a:lnSpc>
              <a:buNone/>
            </a:pPr>
            <a:endParaRPr lang="id-ID" sz="1600" dirty="0">
              <a:solidFill>
                <a:schemeClr val="bg2"/>
              </a:solidFill>
              <a:latin typeface="Berlin Sans FB" panose="020E0602020502020306" pitchFamily="34" charset="0"/>
            </a:endParaRPr>
          </a:p>
          <a:p>
            <a:pPr marL="76200" indent="0">
              <a:lnSpc>
                <a:spcPct val="100000"/>
              </a:lnSpc>
              <a:buNone/>
            </a:pPr>
            <a:r>
              <a:rPr lang="id-ID" sz="1600" dirty="0" smtClean="0">
                <a:solidFill>
                  <a:schemeClr val="bg1"/>
                </a:solidFill>
                <a:latin typeface="Berlin Sans FB" panose="020E0602020502020306" pitchFamily="34" charset="0"/>
              </a:rPr>
              <a:t>Tanggal</a:t>
            </a:r>
            <a:r>
              <a:rPr lang="id-ID" sz="1600" dirty="0">
                <a:solidFill>
                  <a:schemeClr val="bg1"/>
                </a:solidFill>
                <a:latin typeface="Berlin Sans FB" panose="020E0602020502020306" pitchFamily="34" charset="0"/>
              </a:rPr>
              <a:t>	: 10 Februari 2019</a:t>
            </a:r>
          </a:p>
          <a:p>
            <a:pPr marL="0" lvl="0" indent="0" algn="ctr" rtl="0">
              <a:lnSpc>
                <a:spcPct val="100000"/>
              </a:lnSpc>
              <a:spcBef>
                <a:spcPts val="600"/>
              </a:spcBef>
              <a:spcAft>
                <a:spcPts val="0"/>
              </a:spcAft>
              <a:buClr>
                <a:schemeClr val="dk1"/>
              </a:buClr>
              <a:buSzPts val="1100"/>
              <a:buFont typeface="Arial"/>
              <a:buNone/>
            </a:pPr>
            <a:endParaRPr sz="1600" b="1" dirty="0">
              <a:solidFill>
                <a:schemeClr val="bg1"/>
              </a:solidFill>
              <a:latin typeface="Berlin Sans FB" panose="020E0602020502020306"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50000">
              <a:schemeClr val="accent5"/>
            </a:gs>
            <a:gs pos="100000">
              <a:schemeClr val="accent6"/>
            </a:gs>
          </a:gsLst>
          <a:lin ang="18900044" scaled="0"/>
        </a:gradFill>
        <a:effectLst/>
      </p:bgPr>
    </p:bg>
    <p:spTree>
      <p:nvGrpSpPr>
        <p:cNvPr id="1" name="Shape 292"/>
        <p:cNvGrpSpPr/>
        <p:nvPr/>
      </p:nvGrpSpPr>
      <p:grpSpPr>
        <a:xfrm>
          <a:off x="0" y="0"/>
          <a:ext cx="0" cy="0"/>
          <a:chOff x="0" y="0"/>
          <a:chExt cx="0" cy="0"/>
        </a:xfrm>
      </p:grpSpPr>
      <p:sp>
        <p:nvSpPr>
          <p:cNvPr id="294" name="Google Shape;294;p35"/>
          <p:cNvSpPr txBox="1">
            <a:spLocks noGrp="1"/>
          </p:cNvSpPr>
          <p:nvPr>
            <p:ph type="body" idx="4294967295"/>
          </p:nvPr>
        </p:nvSpPr>
        <p:spPr>
          <a:xfrm>
            <a:off x="189186" y="168165"/>
            <a:ext cx="4411909" cy="4803227"/>
          </a:xfrm>
          <a:prstGeom prst="rect">
            <a:avLst/>
          </a:prstGeom>
          <a:effectLst>
            <a:outerShdw blurRad="14288" dist="28575" dir="7560000" algn="bl" rotWithShape="0">
              <a:srgbClr val="351C75">
                <a:alpha val="27000"/>
              </a:srgbClr>
            </a:outerShdw>
          </a:effectLst>
        </p:spPr>
        <p:txBody>
          <a:bodyPr spcFirstLastPara="1" wrap="square" lIns="0" tIns="0" rIns="0" bIns="0" anchor="ctr" anchorCtr="0">
            <a:noAutofit/>
          </a:bodyPr>
          <a:lstStyle/>
          <a:p>
            <a:pPr marL="0" indent="0">
              <a:buNone/>
            </a:pPr>
            <a:r>
              <a:rPr lang="id-ID" sz="1800" dirty="0">
                <a:solidFill>
                  <a:schemeClr val="bg1"/>
                </a:solidFill>
                <a:latin typeface="Berlin Sans FB" panose="020E0602020502020306" pitchFamily="34" charset="0"/>
              </a:rPr>
              <a:t>Indonesia adalah negara rawan bencana alam karena merupakan jalur cincin api pasifik dengan memiliki gunung api aktif sehingga ketika terjadi bencana akan menyebabkan kehancuran kehidupan dan properti salah satunya kerusakan arsip. Karena arsip memiliki nilai dalam menjaga sejarah, yang merupakan bagian inti dari organisasi dalam pengambilan keputusan dalam menentukan masa depan organisasi. </a:t>
            </a:r>
            <a:endParaRPr lang="en-US" sz="1800" dirty="0">
              <a:solidFill>
                <a:schemeClr val="bg1"/>
              </a:solidFill>
              <a:latin typeface="Berlin Sans FB" panose="020E0602020502020306" pitchFamily="34" charset="0"/>
            </a:endParaRPr>
          </a:p>
          <a:p>
            <a:pPr marL="0" lvl="0" indent="0" algn="l" rtl="0">
              <a:spcBef>
                <a:spcPts val="600"/>
              </a:spcBef>
              <a:spcAft>
                <a:spcPts val="0"/>
              </a:spcAft>
              <a:buNone/>
            </a:pPr>
            <a:endParaRPr sz="1800" dirty="0">
              <a:solidFill>
                <a:schemeClr val="bg1"/>
              </a:solidFill>
              <a:latin typeface="Berlin Sans FB" panose="020E0602020502020306" pitchFamily="34" charset="0"/>
            </a:endParaRPr>
          </a:p>
        </p:txBody>
      </p:sp>
      <p:sp>
        <p:nvSpPr>
          <p:cNvPr id="295" name="Google Shape;295;p35"/>
          <p:cNvSpPr/>
          <p:nvPr/>
        </p:nvSpPr>
        <p:spPr>
          <a:xfrm>
            <a:off x="5102443" y="1302793"/>
            <a:ext cx="3532500" cy="224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dirty="0" smtClean="0">
                <a:solidFill>
                  <a:schemeClr val="bg1"/>
                </a:solidFill>
                <a:latin typeface="Berlin Sans FB" panose="020E0602020502020306" pitchFamily="34" charset="0"/>
                <a:ea typeface="Playfair Display"/>
                <a:cs typeface="Playfair Display"/>
                <a:sym typeface="Playfair Display"/>
              </a:rPr>
              <a:t>LATAR BELAKANG MASALAH</a:t>
            </a:r>
            <a:endParaRPr sz="3600" dirty="0">
              <a:solidFill>
                <a:schemeClr val="bg1"/>
              </a:solidFill>
              <a:latin typeface="Berlin Sans FB" panose="020E0602020502020306" pitchFamily="34" charset="0"/>
              <a:ea typeface="Playfair Display"/>
              <a:cs typeface="Playfair Display"/>
              <a:sym typeface="Playfair Display"/>
            </a:endParaRPr>
          </a:p>
        </p:txBody>
      </p:sp>
      <p:grpSp>
        <p:nvGrpSpPr>
          <p:cNvPr id="296" name="Google Shape;296;p35"/>
          <p:cNvGrpSpPr/>
          <p:nvPr/>
        </p:nvGrpSpPr>
        <p:grpSpPr>
          <a:xfrm>
            <a:off x="4601795" y="1066049"/>
            <a:ext cx="4542205" cy="2661224"/>
            <a:chOff x="1177450" y="241631"/>
            <a:chExt cx="6173152" cy="3616776"/>
          </a:xfrm>
        </p:grpSpPr>
        <p:sp>
          <p:nvSpPr>
            <p:cNvPr id="297" name="Google Shape;297;p35"/>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FFFFF"/>
                </a:gs>
                <a:gs pos="100000">
                  <a:schemeClr val="lt2"/>
                </a:gs>
              </a:gsLst>
              <a:lin ang="5400012" scaled="0"/>
            </a:gradFill>
            <a:ln>
              <a:noFill/>
            </a:ln>
            <a:effectLst>
              <a:outerShdw blurRad="14288" dist="28575" dir="7560000" algn="bl" rotWithShape="0">
                <a:srgbClr val="351C75">
                  <a:alpha val="24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5"/>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a:effectLst>
              <a:outerShdw blurRad="14288" dist="28575" dir="7560000" algn="bl" rotWithShape="0">
                <a:srgbClr val="351C75">
                  <a:alpha val="24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5"/>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5"/>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5F5958">
                <a:alpha val="1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50000">
              <a:schemeClr val="accent5"/>
            </a:gs>
            <a:gs pos="100000">
              <a:schemeClr val="accent6"/>
            </a:gs>
          </a:gsLst>
          <a:lin ang="18900044" scaled="0"/>
        </a:gradFill>
        <a:effectLst/>
      </p:bgPr>
    </p:bg>
    <p:spTree>
      <p:nvGrpSpPr>
        <p:cNvPr id="1" name="Shape 280"/>
        <p:cNvGrpSpPr/>
        <p:nvPr/>
      </p:nvGrpSpPr>
      <p:grpSpPr>
        <a:xfrm>
          <a:off x="0" y="0"/>
          <a:ext cx="0" cy="0"/>
          <a:chOff x="0" y="0"/>
          <a:chExt cx="0" cy="0"/>
        </a:xfrm>
      </p:grpSpPr>
      <p:sp>
        <p:nvSpPr>
          <p:cNvPr id="282" name="Google Shape;282;p34"/>
          <p:cNvSpPr txBox="1">
            <a:spLocks noGrp="1"/>
          </p:cNvSpPr>
          <p:nvPr>
            <p:ph type="body" idx="4294967295"/>
          </p:nvPr>
        </p:nvSpPr>
        <p:spPr>
          <a:xfrm>
            <a:off x="762000" y="444300"/>
            <a:ext cx="3641834" cy="4254900"/>
          </a:xfrm>
          <a:prstGeom prst="rect">
            <a:avLst/>
          </a:prstGeom>
          <a:effectLst>
            <a:outerShdw blurRad="14288" dist="28575" dir="7560000" algn="bl" rotWithShape="0">
              <a:srgbClr val="351C75">
                <a:alpha val="27000"/>
              </a:srgbClr>
            </a:outerShdw>
          </a:effectLst>
        </p:spPr>
        <p:txBody>
          <a:bodyPr spcFirstLastPara="1" wrap="square" lIns="0" tIns="0" rIns="0" bIns="0" anchor="ctr" anchorCtr="0">
            <a:noAutofit/>
          </a:bodyPr>
          <a:lstStyle/>
          <a:p>
            <a:pPr marL="0" indent="0">
              <a:buNone/>
            </a:pPr>
            <a:r>
              <a:rPr lang="id-ID" sz="1800" dirty="0">
                <a:solidFill>
                  <a:schemeClr val="bg1"/>
                </a:solidFill>
                <a:latin typeface="Berlin Sans FB" panose="020E0602020502020306" pitchFamily="34" charset="0"/>
                <a:cs typeface="Aldhabi" pitchFamily="2" charset="-78"/>
              </a:rPr>
              <a:t>Upaya yang diambil </a:t>
            </a:r>
            <a:r>
              <a:rPr lang="id-ID" sz="1800" dirty="0" smtClean="0">
                <a:solidFill>
                  <a:schemeClr val="bg1"/>
                </a:solidFill>
                <a:latin typeface="Berlin Sans FB" panose="020E0602020502020306" pitchFamily="34" charset="0"/>
                <a:cs typeface="Aldhabi" pitchFamily="2" charset="-78"/>
              </a:rPr>
              <a:t>ada</a:t>
            </a:r>
            <a:r>
              <a:rPr lang="en-US" sz="1800" dirty="0">
                <a:solidFill>
                  <a:schemeClr val="bg1"/>
                </a:solidFill>
                <a:latin typeface="Berlin Sans FB" panose="020E0602020502020306" pitchFamily="34" charset="0"/>
                <a:cs typeface="Aldhabi" pitchFamily="2" charset="-78"/>
              </a:rPr>
              <a:t>l</a:t>
            </a:r>
            <a:r>
              <a:rPr lang="id-ID" sz="1800" dirty="0" smtClean="0">
                <a:solidFill>
                  <a:schemeClr val="bg1"/>
                </a:solidFill>
                <a:latin typeface="Berlin Sans FB" panose="020E0602020502020306" pitchFamily="34" charset="0"/>
                <a:cs typeface="Aldhabi" pitchFamily="2" charset="-78"/>
              </a:rPr>
              <a:t>ah </a:t>
            </a:r>
            <a:r>
              <a:rPr lang="id-ID" sz="1800" dirty="0">
                <a:solidFill>
                  <a:schemeClr val="bg1"/>
                </a:solidFill>
                <a:latin typeface="Berlin Sans FB" panose="020E0602020502020306" pitchFamily="34" charset="0"/>
                <a:cs typeface="Aldhabi" pitchFamily="2" charset="-78"/>
              </a:rPr>
              <a:t>tindakan preventif dan kuratif yang bertujuan untuk meminimalkan resiko dalam kehilangan arsip dan sebagai upaya untuk menjaga pentingnya pembuatan kebijakan terhadap arsip  masa depan.</a:t>
            </a:r>
          </a:p>
          <a:p>
            <a:pPr marL="0" lvl="0" indent="0" algn="l" rtl="0">
              <a:spcBef>
                <a:spcPts val="600"/>
              </a:spcBef>
              <a:spcAft>
                <a:spcPts val="0"/>
              </a:spcAft>
              <a:buNone/>
            </a:pPr>
            <a:endParaRPr sz="1800" dirty="0">
              <a:solidFill>
                <a:schemeClr val="bg1"/>
              </a:solidFill>
              <a:latin typeface="Berlin Sans FB" panose="020E0602020502020306" pitchFamily="34" charset="0"/>
            </a:endParaRPr>
          </a:p>
        </p:txBody>
      </p:sp>
      <p:sp>
        <p:nvSpPr>
          <p:cNvPr id="283" name="Google Shape;283;p34"/>
          <p:cNvSpPr/>
          <p:nvPr/>
        </p:nvSpPr>
        <p:spPr>
          <a:xfrm>
            <a:off x="5929233" y="1060893"/>
            <a:ext cx="2296500" cy="304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smtClean="0">
                <a:solidFill>
                  <a:schemeClr val="bg1"/>
                </a:solidFill>
                <a:latin typeface="Berlin Sans FB" panose="020E0602020502020306" pitchFamily="34" charset="0"/>
                <a:ea typeface="Playfair Display"/>
                <a:cs typeface="Playfair Display"/>
                <a:sym typeface="Playfair Display"/>
              </a:rPr>
              <a:t>TUJUAN</a:t>
            </a:r>
            <a:endParaRPr sz="3200" dirty="0">
              <a:solidFill>
                <a:schemeClr val="bg1"/>
              </a:solidFill>
              <a:latin typeface="Berlin Sans FB" panose="020E0602020502020306" pitchFamily="34" charset="0"/>
              <a:ea typeface="Playfair Display"/>
              <a:cs typeface="Playfair Display"/>
              <a:sym typeface="Playfair Display"/>
            </a:endParaRPr>
          </a:p>
        </p:txBody>
      </p:sp>
      <p:grpSp>
        <p:nvGrpSpPr>
          <p:cNvPr id="284" name="Google Shape;284;p34"/>
          <p:cNvGrpSpPr/>
          <p:nvPr/>
        </p:nvGrpSpPr>
        <p:grpSpPr>
          <a:xfrm>
            <a:off x="5822615" y="740803"/>
            <a:ext cx="2418294" cy="3731562"/>
            <a:chOff x="2112475" y="238125"/>
            <a:chExt cx="3395050" cy="5238750"/>
          </a:xfrm>
        </p:grpSpPr>
        <p:sp>
          <p:nvSpPr>
            <p:cNvPr id="285" name="Google Shape;285;p34"/>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rgbClr val="FFFFFF"/>
                </a:gs>
                <a:gs pos="100000">
                  <a:schemeClr val="lt2"/>
                </a:gs>
              </a:gsLst>
              <a:lin ang="5400012" scaled="0"/>
            </a:gradFill>
            <a:ln>
              <a:noFill/>
            </a:ln>
            <a:effectLst>
              <a:outerShdw blurRad="14288"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50000">
              <a:schemeClr val="accent5"/>
            </a:gs>
            <a:gs pos="100000">
              <a:schemeClr val="accent6"/>
            </a:gs>
          </a:gsLst>
          <a:lin ang="18900044" scaled="0"/>
        </a:gradFill>
        <a:effectLst/>
      </p:bgPr>
    </p:bg>
    <p:spTree>
      <p:nvGrpSpPr>
        <p:cNvPr id="1" name="Shape 268"/>
        <p:cNvGrpSpPr/>
        <p:nvPr/>
      </p:nvGrpSpPr>
      <p:grpSpPr>
        <a:xfrm>
          <a:off x="0" y="0"/>
          <a:ext cx="0" cy="0"/>
          <a:chOff x="0" y="0"/>
          <a:chExt cx="0" cy="0"/>
        </a:xfrm>
      </p:grpSpPr>
      <p:sp>
        <p:nvSpPr>
          <p:cNvPr id="269" name="Google Shape;269;p33"/>
          <p:cNvSpPr txBox="1">
            <a:spLocks noGrp="1"/>
          </p:cNvSpPr>
          <p:nvPr>
            <p:ph type="body" idx="4294967295"/>
          </p:nvPr>
        </p:nvSpPr>
        <p:spPr>
          <a:xfrm>
            <a:off x="762000" y="444300"/>
            <a:ext cx="5039710" cy="4254900"/>
          </a:xfrm>
          <a:prstGeom prst="rect">
            <a:avLst/>
          </a:prstGeom>
          <a:effectLst>
            <a:outerShdw blurRad="14288" dist="28575" dir="7560000" algn="bl" rotWithShape="0">
              <a:srgbClr val="351C75">
                <a:alpha val="27000"/>
              </a:srgbClr>
            </a:outerShdw>
          </a:effectLst>
        </p:spPr>
        <p:txBody>
          <a:bodyPr spcFirstLastPara="1" wrap="square" lIns="0" tIns="0" rIns="0" bIns="0" anchor="ctr" anchorCtr="0">
            <a:noAutofit/>
          </a:bodyPr>
          <a:lstStyle/>
          <a:p>
            <a:pPr marL="0" indent="0">
              <a:buNone/>
            </a:pPr>
            <a:r>
              <a:rPr lang="id-ID" sz="1800" dirty="0">
                <a:solidFill>
                  <a:schemeClr val="bg1"/>
                </a:solidFill>
                <a:latin typeface="Berlin Sans FB" panose="020E0602020502020306" pitchFamily="34" charset="0"/>
                <a:cs typeface="Aldhabi" pitchFamily="2" charset="-78"/>
              </a:rPr>
              <a:t>Penelitian ini merupakan penelitian kualitatif dengan menggunakan metode studi pustaka. Penelitian kualitatif adalah penelitian deskriptif analitif (Gunawan,2013). Analisis data dalam metode studi pustaka dilakukan melalui buku-buku referensi, jurnal, artikel dan bahan pustaka lainnya pada langkah-langkah pencegahan dan tindakan kuratif, perencanaan manajemen catatan dan kebijakan terkait arsip. Pengambilan data-data analisis dilakukan pada bulan Maret- Mei 2018.</a:t>
            </a:r>
          </a:p>
          <a:p>
            <a:pPr marL="0" lvl="0" indent="0" algn="l" rtl="0">
              <a:spcBef>
                <a:spcPts val="600"/>
              </a:spcBef>
              <a:spcAft>
                <a:spcPts val="0"/>
              </a:spcAft>
              <a:buNone/>
            </a:pPr>
            <a:endParaRPr sz="1800" dirty="0">
              <a:solidFill>
                <a:schemeClr val="bg1"/>
              </a:solidFill>
              <a:latin typeface="Berlin Sans FB" panose="020E0602020502020306" pitchFamily="34" charset="0"/>
            </a:endParaRPr>
          </a:p>
        </p:txBody>
      </p:sp>
      <p:sp>
        <p:nvSpPr>
          <p:cNvPr id="270" name="Google Shape;270;p33"/>
          <p:cNvSpPr/>
          <p:nvPr/>
        </p:nvSpPr>
        <p:spPr>
          <a:xfrm>
            <a:off x="6413951" y="992099"/>
            <a:ext cx="1773600" cy="315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smtClean="0">
                <a:solidFill>
                  <a:schemeClr val="bg1"/>
                </a:solidFill>
                <a:latin typeface="Berlin Sans FB" panose="020E0602020502020306" pitchFamily="34" charset="0"/>
                <a:ea typeface="Playfair Display"/>
                <a:cs typeface="Playfair Display"/>
                <a:sym typeface="Playfair Display"/>
              </a:rPr>
              <a:t>METODE PENELITIAN</a:t>
            </a:r>
            <a:endParaRPr sz="2100" dirty="0">
              <a:solidFill>
                <a:schemeClr val="bg1"/>
              </a:solidFill>
              <a:latin typeface="Berlin Sans FB" panose="020E0602020502020306" pitchFamily="34" charset="0"/>
              <a:ea typeface="Playfair Display"/>
              <a:cs typeface="Playfair Display"/>
              <a:sym typeface="Playfair Display"/>
            </a:endParaRPr>
          </a:p>
        </p:txBody>
      </p:sp>
      <p:grpSp>
        <p:nvGrpSpPr>
          <p:cNvPr id="272" name="Google Shape;272;p33"/>
          <p:cNvGrpSpPr/>
          <p:nvPr/>
        </p:nvGrpSpPr>
        <p:grpSpPr>
          <a:xfrm>
            <a:off x="6314763" y="629483"/>
            <a:ext cx="1872788" cy="3884533"/>
            <a:chOff x="2547150" y="238125"/>
            <a:chExt cx="2525675" cy="5238750"/>
          </a:xfrm>
        </p:grpSpPr>
        <p:sp>
          <p:nvSpPr>
            <p:cNvPr id="273" name="Google Shape;273;p33"/>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gradFill>
              <a:gsLst>
                <a:gs pos="0">
                  <a:srgbClr val="FFFFFF"/>
                </a:gs>
                <a:gs pos="100000">
                  <a:schemeClr val="lt2"/>
                </a:gs>
              </a:gsLst>
              <a:lin ang="5400012" scaled="0"/>
            </a:gradFill>
            <a:ln>
              <a:noFill/>
            </a:ln>
            <a:effectLst>
              <a:outerShdw blurRad="14288" dist="28575" dir="7560000" algn="bl" rotWithShape="0">
                <a:srgbClr val="351C75">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5F5958">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0"/>
          <p:cNvSpPr txBox="1">
            <a:spLocks noGrp="1"/>
          </p:cNvSpPr>
          <p:nvPr>
            <p:ph type="title"/>
          </p:nvPr>
        </p:nvSpPr>
        <p:spPr>
          <a:xfrm>
            <a:off x="1092425" y="249528"/>
            <a:ext cx="6959100" cy="337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smtClean="0">
                <a:solidFill>
                  <a:schemeClr val="bg1"/>
                </a:solidFill>
                <a:latin typeface="Berlin Sans FB" panose="020E0602020502020306" pitchFamily="34" charset="0"/>
              </a:rPr>
              <a:t>PEMBAHASAN</a:t>
            </a:r>
            <a:endParaRPr dirty="0">
              <a:solidFill>
                <a:schemeClr val="bg1"/>
              </a:solidFill>
              <a:latin typeface="Berlin Sans FB" panose="020E0602020502020306" pitchFamily="34" charset="0"/>
            </a:endParaRPr>
          </a:p>
        </p:txBody>
      </p:sp>
      <p:sp>
        <p:nvSpPr>
          <p:cNvPr id="123" name="Google Shape;123;p20"/>
          <p:cNvSpPr txBox="1">
            <a:spLocks noGrp="1"/>
          </p:cNvSpPr>
          <p:nvPr>
            <p:ph type="body" idx="1"/>
          </p:nvPr>
        </p:nvSpPr>
        <p:spPr>
          <a:xfrm>
            <a:off x="1092425" y="1166647"/>
            <a:ext cx="6959100" cy="3250451"/>
          </a:xfrm>
          <a:prstGeom prst="rect">
            <a:avLst/>
          </a:prstGeom>
        </p:spPr>
        <p:txBody>
          <a:bodyPr spcFirstLastPara="1" wrap="square" lIns="0" tIns="0" rIns="0" bIns="0" anchor="t" anchorCtr="0">
            <a:noAutofit/>
          </a:bodyPr>
          <a:lstStyle/>
          <a:p>
            <a:pPr>
              <a:buFont typeface="Arial" charset="0"/>
              <a:buChar char="•"/>
            </a:pPr>
            <a:r>
              <a:rPr lang="id-ID" sz="2000" b="1" dirty="0">
                <a:latin typeface="Berlin Sans FB" panose="020E0602020502020306" pitchFamily="34" charset="0"/>
                <a:cs typeface="Aldhabi" pitchFamily="2" charset="-78"/>
              </a:rPr>
              <a:t>Manajemen bencana</a:t>
            </a:r>
          </a:p>
          <a:p>
            <a:pPr marL="76200" indent="0" algn="just">
              <a:buNone/>
            </a:pPr>
            <a:r>
              <a:rPr lang="id-ID" sz="1400" dirty="0">
                <a:solidFill>
                  <a:schemeClr val="bg2"/>
                </a:solidFill>
                <a:latin typeface="Berlin Sans FB" panose="020E0602020502020306" pitchFamily="34" charset="0"/>
                <a:cs typeface="Aldhabi" pitchFamily="2" charset="-78"/>
              </a:rPr>
              <a:t>Empat konsep sebagai dasar untuk perencanaan dalam manajemen catatan yang dilakukan di perpustakaan, misalnya, India mengusukan pedoman untuk manajemen bencana digital (Zaveri, 2015). Mengingat meningkatnya jumlah koleksi sumber daya digital, terutama dalam arsip.</a:t>
            </a:r>
          </a:p>
          <a:p>
            <a:pPr marL="76200" indent="0" algn="just">
              <a:buNone/>
            </a:pPr>
            <a:r>
              <a:rPr lang="id-ID" sz="1400" dirty="0">
                <a:solidFill>
                  <a:schemeClr val="bg2"/>
                </a:solidFill>
                <a:latin typeface="Berlin Sans FB" panose="020E0602020502020306" pitchFamily="34" charset="0"/>
                <a:cs typeface="Aldhabi" pitchFamily="2" charset="-78"/>
              </a:rPr>
              <a:t>Tindakan untuk mengurangi resiko bencana digital melalui pemantauan kerentanan akan mencegah masalah sebelum terjadi melalui pelestarian. Lembaga arsip harus mengembangkan rencana pemulihan bencana atau rencana tanggap bencana. </a:t>
            </a:r>
            <a:endParaRPr sz="1400" dirty="0">
              <a:solidFill>
                <a:schemeClr val="bg2"/>
              </a:solidFill>
              <a:latin typeface="Berlin Sans FB" panose="020E0602020502020306"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77462" y="1082566"/>
            <a:ext cx="7074063" cy="2914251"/>
          </a:xfrm>
        </p:spPr>
        <p:txBody>
          <a:bodyPr/>
          <a:lstStyle/>
          <a:p>
            <a:pPr marL="76200" indent="0">
              <a:buNone/>
            </a:pPr>
            <a:r>
              <a:rPr lang="id-ID" sz="1400" dirty="0">
                <a:solidFill>
                  <a:schemeClr val="bg2"/>
                </a:solidFill>
                <a:latin typeface="Berlin Sans FB" panose="020E0602020502020306" pitchFamily="34" charset="0"/>
                <a:cs typeface="Aldhabi" pitchFamily="2" charset="-78"/>
              </a:rPr>
              <a:t>Rencana ini akan membantu dalam perlindungan dan pemulihan data, perangkat keras, perangkat lunak, tetapi juga akan membantu dalam memulihkan layanan proses melalui identifikasi dan perlindungan, kemudian melakukan transfer ke lingkungan yang bersih, kering dan jauh dari lokasi bencana. Prioritas pertama adalah untuk mengembalikan data arsip untuk membuat cadangan data.</a:t>
            </a:r>
          </a:p>
          <a:p>
            <a:pPr marL="76200" indent="0">
              <a:buNone/>
            </a:pPr>
            <a:endParaRPr lang="en-US" sz="1400" dirty="0" smtClean="0">
              <a:solidFill>
                <a:schemeClr val="bg2"/>
              </a:solidFill>
              <a:latin typeface="Berlin Sans FB" panose="020E0602020502020306" pitchFamily="34" charset="0"/>
              <a:cs typeface="Aldhabi" pitchFamily="2" charset="-78"/>
            </a:endParaRPr>
          </a:p>
          <a:p>
            <a:pPr marL="76200" indent="0">
              <a:buNone/>
            </a:pPr>
            <a:r>
              <a:rPr lang="id-ID" sz="1400" dirty="0" smtClean="0">
                <a:solidFill>
                  <a:schemeClr val="bg2"/>
                </a:solidFill>
                <a:latin typeface="Berlin Sans FB" panose="020E0602020502020306" pitchFamily="34" charset="0"/>
                <a:cs typeface="Aldhabi" pitchFamily="2" charset="-78"/>
              </a:rPr>
              <a:t>Di </a:t>
            </a:r>
            <a:r>
              <a:rPr lang="id-ID" sz="1400" dirty="0">
                <a:solidFill>
                  <a:schemeClr val="bg2"/>
                </a:solidFill>
                <a:latin typeface="Berlin Sans FB" panose="020E0602020502020306" pitchFamily="34" charset="0"/>
                <a:cs typeface="Aldhabi" pitchFamily="2" charset="-78"/>
              </a:rPr>
              <a:t>Indonesia media penyimpanan arsip masih dengan cara konvensional sehingga masih sangat rentan terhadap kerusakan yang disebabkan becana, oleh karena itu arsip perlu beralih dari konvensional ke media elektronik atau digital yang bertujuan efektifitas media, efisiensi pelayanan dan kebutuhan untuk keberlanjutan arsip dalam jangka panjang.</a:t>
            </a:r>
            <a:endParaRPr lang="en-US" sz="1400" dirty="0">
              <a:solidFill>
                <a:schemeClr val="bg2"/>
              </a:solidFill>
              <a:latin typeface="Berlin Sans FB" panose="020E0602020502020306" pitchFamily="34" charset="0"/>
              <a:cs typeface="Aldhabi" pitchFamily="2" charset="-78"/>
            </a:endParaRPr>
          </a:p>
          <a:p>
            <a:pPr marL="76200" indent="0">
              <a:buNone/>
            </a:pPr>
            <a:endParaRPr lang="en-US" sz="1400" dirty="0">
              <a:latin typeface="Berlin Sans FB" panose="020E0602020502020306" pitchFamily="34" charset="0"/>
            </a:endParaRPr>
          </a:p>
        </p:txBody>
      </p:sp>
    </p:spTree>
    <p:extLst>
      <p:ext uri="{BB962C8B-B14F-4D97-AF65-F5344CB8AC3E}">
        <p14:creationId xmlns:p14="http://schemas.microsoft.com/office/powerpoint/2010/main" val="38171416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2425" y="1324303"/>
            <a:ext cx="6959100" cy="2672513"/>
          </a:xfrm>
        </p:spPr>
        <p:txBody>
          <a:bodyPr/>
          <a:lstStyle/>
          <a:p>
            <a:pPr algn="just">
              <a:buFont typeface="Arial" charset="0"/>
              <a:buChar char="•"/>
            </a:pPr>
            <a:r>
              <a:rPr lang="id-ID" sz="1400" b="1" dirty="0">
                <a:solidFill>
                  <a:schemeClr val="bg2"/>
                </a:solidFill>
                <a:latin typeface="Berlin Sans FB" panose="020E0602020502020306" pitchFamily="34" charset="0"/>
                <a:cs typeface="Aldhabi" pitchFamily="2" charset="-78"/>
              </a:rPr>
              <a:t>Upaya pencegahan (Preventive</a:t>
            </a:r>
            <a:r>
              <a:rPr lang="id-ID" sz="1400" b="1" dirty="0" smtClean="0">
                <a:solidFill>
                  <a:schemeClr val="bg2"/>
                </a:solidFill>
                <a:latin typeface="Berlin Sans FB" panose="020E0602020502020306" pitchFamily="34" charset="0"/>
                <a:cs typeface="Aldhabi" pitchFamily="2" charset="-78"/>
              </a:rPr>
              <a:t>)</a:t>
            </a:r>
            <a:endParaRPr lang="en-US" sz="1400" b="1" dirty="0" smtClean="0">
              <a:solidFill>
                <a:schemeClr val="bg2"/>
              </a:solidFill>
              <a:latin typeface="Berlin Sans FB" panose="020E0602020502020306" pitchFamily="34" charset="0"/>
              <a:cs typeface="Aldhabi" pitchFamily="2" charset="-78"/>
            </a:endParaRPr>
          </a:p>
          <a:p>
            <a:pPr algn="just">
              <a:buFont typeface="Arial" charset="0"/>
              <a:buChar char="•"/>
            </a:pPr>
            <a:endParaRPr lang="id-ID" sz="1400" b="1" dirty="0">
              <a:solidFill>
                <a:schemeClr val="bg2"/>
              </a:solidFill>
              <a:latin typeface="Berlin Sans FB" panose="020E0602020502020306" pitchFamily="34" charset="0"/>
              <a:cs typeface="Aldhabi" pitchFamily="2" charset="-78"/>
            </a:endParaRPr>
          </a:p>
          <a:p>
            <a:pPr marL="76200" indent="0" algn="just">
              <a:buNone/>
            </a:pPr>
            <a:r>
              <a:rPr lang="id-ID" sz="1400" dirty="0">
                <a:solidFill>
                  <a:schemeClr val="bg2"/>
                </a:solidFill>
                <a:latin typeface="Berlin Sans FB" panose="020E0602020502020306" pitchFamily="34" charset="0"/>
                <a:cs typeface="Aldhabi" pitchFamily="2" charset="-78"/>
              </a:rPr>
              <a:t>Pencegahan bencana dapat dilakukan melalui peraturan nasional arsip RI No.6 Tahun 2005 tentang perlindungan keamanan  dan penyelamatan dokumen atau arsip negara adalah dengan cara duplikasi dan penyebaran. Dilakukan dengan menyalin arsip dan disimpan di tempat lain, dalam bentuk mikrofilm, dalam bentuk microviche, pita magnetik, catatan elektronik dan sebagainya. Penyimpanan pemilihan peralatan disesuaikan dengan jenis media dan ukuran arsip. Peralatan penyimpanan harus memiliki kharakteristik tidak mudah terbakar, tahan air dan bebas medan magnet untuk arsip elektronik.</a:t>
            </a:r>
            <a:endParaRPr lang="en-US" sz="1400" dirty="0">
              <a:solidFill>
                <a:schemeClr val="bg2"/>
              </a:solidFill>
              <a:latin typeface="Berlin Sans FB" panose="020E0602020502020306" pitchFamily="34" charset="0"/>
              <a:cs typeface="Aldhabi" pitchFamily="2" charset="-78"/>
            </a:endParaRPr>
          </a:p>
          <a:p>
            <a:pPr marL="76200" indent="0">
              <a:buNone/>
            </a:pPr>
            <a:endParaRPr lang="en-US" sz="1400" dirty="0">
              <a:solidFill>
                <a:schemeClr val="bg2"/>
              </a:solidFill>
              <a:latin typeface="Berlin Sans FB" panose="020E0602020502020306" pitchFamily="34" charset="0"/>
            </a:endParaRPr>
          </a:p>
        </p:txBody>
      </p:sp>
    </p:spTree>
    <p:extLst>
      <p:ext uri="{BB962C8B-B14F-4D97-AF65-F5344CB8AC3E}">
        <p14:creationId xmlns:p14="http://schemas.microsoft.com/office/powerpoint/2010/main" val="1076881588"/>
      </p:ext>
    </p:extLst>
  </p:cSld>
  <p:clrMapOvr>
    <a:masterClrMapping/>
  </p:clrMapOvr>
  <p:timing>
    <p:tnLst>
      <p:par>
        <p:cTn id="1" dur="indefinite" restart="never" nodeType="tmRoot"/>
      </p:par>
    </p:tnLst>
  </p:timing>
</p:sld>
</file>

<file path=ppt/theme/theme1.xml><?xml version="1.0" encoding="utf-8"?>
<a:theme xmlns:a="http://schemas.openxmlformats.org/drawingml/2006/main" name="Corin template">
  <a:themeElements>
    <a:clrScheme name="Custom 347">
      <a:dk1>
        <a:srgbClr val="5F5958"/>
      </a:dk1>
      <a:lt1>
        <a:srgbClr val="FFFFFF"/>
      </a:lt1>
      <a:dk2>
        <a:srgbClr val="302A2A"/>
      </a:dk2>
      <a:lt2>
        <a:srgbClr val="CCCCCC"/>
      </a:lt2>
      <a:accent1>
        <a:srgbClr val="C96951"/>
      </a:accent1>
      <a:accent2>
        <a:srgbClr val="E39174"/>
      </a:accent2>
      <a:accent3>
        <a:srgbClr val="60919C"/>
      </a:accent3>
      <a:accent4>
        <a:srgbClr val="8DB4BD"/>
      </a:accent4>
      <a:accent5>
        <a:srgbClr val="BD8763"/>
      </a:accent5>
      <a:accent6>
        <a:srgbClr val="E6BC9E"/>
      </a:accent6>
      <a:hlink>
        <a:srgbClr val="5F595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915</Words>
  <Application>Microsoft Office PowerPoint</Application>
  <PresentationFormat>On-screen Show (16:9)</PresentationFormat>
  <Paragraphs>76</Paragraphs>
  <Slides>18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Berlin Sans FB</vt:lpstr>
      <vt:lpstr>Bell MT</vt:lpstr>
      <vt:lpstr>Aldhabi</vt:lpstr>
      <vt:lpstr>Playfair Display</vt:lpstr>
      <vt:lpstr>Calibri</vt:lpstr>
      <vt:lpstr>Wingdings</vt:lpstr>
      <vt:lpstr>Arial</vt:lpstr>
      <vt:lpstr>Corin template</vt:lpstr>
      <vt:lpstr>“Preventive and Currative Efforts in Archive Management Planning for the Treath of Natural Disaster in Indonesia” </vt:lpstr>
      <vt:lpstr>KELOMPOK 4</vt:lpstr>
      <vt:lpstr>PowerPoint Presentation</vt:lpstr>
      <vt:lpstr>PowerPoint Presentation</vt:lpstr>
      <vt:lpstr>PowerPoint Presentation</vt:lpstr>
      <vt:lpstr>PowerPoint Presentation</vt:lpstr>
      <vt:lpstr>PEMBAHASAN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KESIMPULAN</vt:lpstr>
      <vt:lpstr>KEKURANGAN</vt:lpstr>
      <vt:lpstr>KELEBIHAN</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“Preventive and Currative Efforts in Archive Management Planning for the Treath of Natural Disaster in Indonesia”</dc:title>
  <dc:creator>HP</dc:creator>
  <cp:lastModifiedBy>HP</cp:lastModifiedBy>
  <cp:revision>11</cp:revision>
  <dcterms:modified xsi:type="dcterms:W3CDTF">2020-04-24T09:30:24Z</dcterms:modified>
</cp:coreProperties>
</file>